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84" r:id="rId2"/>
    <p:sldId id="257" r:id="rId3"/>
    <p:sldId id="261" r:id="rId4"/>
    <p:sldId id="288" r:id="rId5"/>
    <p:sldId id="265" r:id="rId6"/>
    <p:sldId id="277" r:id="rId7"/>
    <p:sldId id="262" r:id="rId8"/>
    <p:sldId id="302" r:id="rId9"/>
    <p:sldId id="278" r:id="rId10"/>
    <p:sldId id="274" r:id="rId11"/>
    <p:sldId id="280" r:id="rId12"/>
    <p:sldId id="285" r:id="rId13"/>
    <p:sldId id="263" r:id="rId14"/>
    <p:sldId id="295" r:id="rId15"/>
    <p:sldId id="296" r:id="rId16"/>
    <p:sldId id="279" r:id="rId17"/>
    <p:sldId id="301" r:id="rId18"/>
    <p:sldId id="291" r:id="rId19"/>
    <p:sldId id="293" r:id="rId20"/>
    <p:sldId id="294" r:id="rId21"/>
    <p:sldId id="272" r:id="rId22"/>
    <p:sldId id="298" r:id="rId23"/>
    <p:sldId id="297" r:id="rId24"/>
    <p:sldId id="299" r:id="rId25"/>
    <p:sldId id="300" r:id="rId26"/>
    <p:sldId id="289" r:id="rId27"/>
    <p:sldId id="273" r:id="rId28"/>
    <p:sldId id="283" r:id="rId29"/>
    <p:sldId id="270"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8FAFC"/>
    <a:srgbClr val="FFFFFF"/>
    <a:srgbClr val="B6B5B5"/>
    <a:srgbClr val="05397F"/>
    <a:srgbClr val="0E419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84" autoAdjust="0"/>
    <p:restoredTop sz="76755" autoAdjust="0"/>
  </p:normalViewPr>
  <p:slideViewPr>
    <p:cSldViewPr>
      <p:cViewPr>
        <p:scale>
          <a:sx n="75" d="100"/>
          <a:sy n="75" d="100"/>
        </p:scale>
        <p:origin x="1578" y="288"/>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1F5FCC-2B4E-4E63-AE43-A06AC1BB4691}" type="datetimeFigureOut">
              <a:rPr lang="zh-CN" altLang="en-US" smtClean="0"/>
              <a:t>2023/5/22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7C2C5-6CB9-4494-AA33-6FA6503D8A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layuiweb.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大家上午好，我是严昕宇，今天由我代表我们小职员来汇报一下我们组的</a:t>
            </a:r>
            <a:r>
              <a:rPr lang="zh-CN" altLang="en-US" dirty="0">
                <a:sym typeface="+mn-lt"/>
              </a:rPr>
              <a:t>数据库原理</a:t>
            </a:r>
            <a:r>
              <a:rPr lang="en-US" altLang="zh-CN" dirty="0">
                <a:sym typeface="+mn-lt"/>
              </a:rPr>
              <a:t>(2)</a:t>
            </a:r>
            <a:r>
              <a:rPr lang="zh-CN" altLang="en-US" dirty="0">
                <a:sym typeface="+mn-lt"/>
              </a:rPr>
              <a:t>课程项目：一个基于</a:t>
            </a:r>
            <a:r>
              <a:rPr lang="en-US" altLang="zh-CN" dirty="0">
                <a:sym typeface="+mn-lt"/>
              </a:rPr>
              <a:t>Redis</a:t>
            </a:r>
            <a:r>
              <a:rPr lang="zh-CN" altLang="en-US" dirty="0">
                <a:sym typeface="+mn-lt"/>
              </a:rPr>
              <a:t>的问答社区平台</a:t>
            </a:r>
            <a:r>
              <a:rPr lang="en-US" altLang="zh-CN" dirty="0">
                <a:sym typeface="+mn-lt"/>
              </a:rPr>
              <a:t>——</a:t>
            </a:r>
            <a:r>
              <a:rPr lang="zh-CN" altLang="en-US" dirty="0">
                <a:sym typeface="+mn-lt"/>
              </a:rPr>
              <a:t>鼠洞。我们小组的成员是江俊、王子潇</a:t>
            </a:r>
            <a:r>
              <a:rPr lang="zh-CN" altLang="en-US">
                <a:sym typeface="+mn-lt"/>
              </a:rPr>
              <a:t>以及我</a:t>
            </a:r>
            <a:endParaRPr lang="en-US" altLang="zh-CN" dirty="0">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mn-lt"/>
              </a:rPr>
              <a:t>右边是项目的</a:t>
            </a:r>
            <a:r>
              <a:rPr lang="en-US" altLang="zh-CN" dirty="0">
                <a:sym typeface="+mn-lt"/>
              </a:rPr>
              <a:t>Logo</a:t>
            </a:r>
            <a:r>
              <a:rPr lang="zh-CN" altLang="en-US" dirty="0">
                <a:sym typeface="+mn-lt"/>
              </a:rPr>
              <a:t>，用阿里云的</a:t>
            </a:r>
            <a:r>
              <a:rPr lang="en-US" altLang="zh-CN" dirty="0">
                <a:sym typeface="+mn-lt"/>
              </a:rPr>
              <a:t>AI</a:t>
            </a:r>
            <a:r>
              <a:rPr lang="zh-CN" altLang="en-US" dirty="0">
                <a:sym typeface="+mn-lt"/>
              </a:rPr>
              <a:t>生成的，感觉挺好的看的，为了买下被小小的爆了一点金币。</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ym typeface="+mn-lt"/>
            </a:endParaRPr>
          </a:p>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a:t>
            </a:fld>
            <a:endParaRPr lang="zh-CN" altLang="en-US"/>
          </a:p>
        </p:txBody>
      </p:sp>
    </p:spTree>
    <p:extLst>
      <p:ext uri="{BB962C8B-B14F-4D97-AF65-F5344CB8AC3E}">
        <p14:creationId xmlns:p14="http://schemas.microsoft.com/office/powerpoint/2010/main" val="628934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effectLst/>
                <a:latin typeface="Courier New" panose="02070309020205020404" pitchFamily="49" charset="0"/>
              </a:rPr>
              <a:t>MySQL</a:t>
            </a:r>
            <a:r>
              <a:rPr lang="zh-CN" altLang="en-US" b="0" i="0" dirty="0">
                <a:effectLst/>
                <a:latin typeface="Courier New" panose="02070309020205020404" pitchFamily="49" charset="0"/>
              </a:rPr>
              <a:t>数据库中主要的表和表之间的关系如图所示，包括以下功能：</a:t>
            </a:r>
            <a:br>
              <a:rPr lang="zh-CN" altLang="en-US" dirty="0"/>
            </a:br>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用户表：主要用于存储用户登陆时的账号、密码、手机号及账号相关的创建信息等。</a:t>
            </a:r>
            <a:br>
              <a:rPr lang="zh-CN" altLang="en-US" dirty="0"/>
            </a:br>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角色表：主要用于存储用户名、</a:t>
            </a:r>
            <a:r>
              <a:rPr lang="en-US" altLang="zh-CN" b="0" i="0" dirty="0">
                <a:effectLst/>
                <a:latin typeface="Times New Roman" panose="02020603050405020304" pitchFamily="18" charset="0"/>
              </a:rPr>
              <a:t>ID</a:t>
            </a:r>
            <a:r>
              <a:rPr lang="zh-CN" altLang="en-US" b="0" i="0" dirty="0">
                <a:effectLst/>
                <a:latin typeface="Courier New" panose="02070309020205020404" pitchFamily="49" charset="0"/>
              </a:rPr>
              <a:t>、描述信息等。</a:t>
            </a:r>
            <a:br>
              <a:rPr lang="zh-CN" altLang="en-US" dirty="0"/>
            </a:br>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问题表：主要用于存储问题 </a:t>
            </a:r>
            <a:r>
              <a:rPr lang="en-US" altLang="zh-CN" b="0" i="0" dirty="0">
                <a:effectLst/>
                <a:latin typeface="Times New Roman" panose="02020603050405020304" pitchFamily="18" charset="0"/>
              </a:rPr>
              <a:t>ID</a:t>
            </a:r>
            <a:r>
              <a:rPr lang="zh-CN" altLang="en-US" b="0" i="0" dirty="0">
                <a:effectLst/>
                <a:latin typeface="Courier New" panose="02070309020205020404" pitchFamily="49" charset="0"/>
              </a:rPr>
              <a:t>、标题、内容及提问的用户 </a:t>
            </a:r>
            <a:r>
              <a:rPr lang="en-US" altLang="zh-CN" b="0" i="0" dirty="0">
                <a:effectLst/>
                <a:latin typeface="Times New Roman" panose="02020603050405020304" pitchFamily="18" charset="0"/>
              </a:rPr>
              <a:t>ID </a:t>
            </a:r>
            <a:r>
              <a:rPr lang="zh-CN" altLang="en-US" b="0" i="0" dirty="0">
                <a:effectLst/>
                <a:latin typeface="Courier New" panose="02070309020205020404" pitchFamily="49" charset="0"/>
              </a:rPr>
              <a:t>等信息。</a:t>
            </a:r>
            <a:br>
              <a:rPr lang="zh-CN" altLang="en-US" dirty="0"/>
            </a:br>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回答表</a:t>
            </a:r>
            <a:endParaRPr lang="en-US" altLang="zh-CN" b="0" i="0" dirty="0">
              <a:effectLst/>
              <a:latin typeface="Courier New" panose="02070309020205020404" pitchFamily="49" charset="0"/>
            </a:endParaRPr>
          </a:p>
          <a:p>
            <a:pPr algn="l"/>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关注表：主要用于存储用户关注问题 </a:t>
            </a:r>
            <a:r>
              <a:rPr lang="en-US" altLang="zh-CN" b="0" i="0" dirty="0">
                <a:effectLst/>
                <a:latin typeface="Times New Roman" panose="02020603050405020304" pitchFamily="18" charset="0"/>
              </a:rPr>
              <a:t>ID</a:t>
            </a:r>
            <a:r>
              <a:rPr lang="zh-CN" altLang="en-US" b="0" i="0" dirty="0">
                <a:effectLst/>
                <a:latin typeface="Courier New" panose="02070309020205020404" pitchFamily="49" charset="0"/>
              </a:rPr>
              <a:t>、用户 </a:t>
            </a:r>
            <a:r>
              <a:rPr lang="en-US" altLang="zh-CN" b="0" i="0" dirty="0">
                <a:effectLst/>
                <a:latin typeface="Times New Roman" panose="02020603050405020304" pitchFamily="18" charset="0"/>
              </a:rPr>
              <a:t>ID</a:t>
            </a:r>
            <a:r>
              <a:rPr lang="zh-CN" altLang="en-US" b="0" i="0" dirty="0">
                <a:effectLst/>
                <a:latin typeface="Courier New" panose="02070309020205020404" pitchFamily="49" charset="0"/>
              </a:rPr>
              <a:t>、问题 </a:t>
            </a:r>
            <a:r>
              <a:rPr lang="en-US" altLang="zh-CN" b="0" i="0" dirty="0">
                <a:effectLst/>
                <a:latin typeface="Times New Roman" panose="02020603050405020304" pitchFamily="18" charset="0"/>
              </a:rPr>
              <a:t>ID </a:t>
            </a:r>
            <a:r>
              <a:rPr lang="zh-CN" altLang="en-US" b="0" i="0" dirty="0">
                <a:effectLst/>
                <a:latin typeface="Courier New" panose="02070309020205020404" pitchFamily="49" charset="0"/>
              </a:rPr>
              <a:t>等信息。将此表从角色表中分离，避免了角色表中其他元素的大量重复，产生冗余。其他表将其从角色表中分离出的作用类似。</a:t>
            </a:r>
            <a:br>
              <a:rPr lang="zh-CN" altLang="en-US" dirty="0"/>
            </a:br>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用户收藏表</a:t>
            </a:r>
            <a:endParaRPr lang="en-US" altLang="zh-CN" b="0" i="0" dirty="0">
              <a:effectLst/>
              <a:latin typeface="Courier New" panose="02070309020205020404" pitchFamily="49" charset="0"/>
            </a:endParaRPr>
          </a:p>
          <a:p>
            <a:pPr algn="l"/>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话题表</a:t>
            </a:r>
            <a:endParaRPr lang="en-US" altLang="zh-CN" b="0" i="0" dirty="0">
              <a:effectLst/>
              <a:latin typeface="Courier New" panose="02070309020205020404" pitchFamily="49" charset="0"/>
            </a:endParaRPr>
          </a:p>
          <a:p>
            <a:pPr algn="l"/>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问题、话题关联表：</a:t>
            </a:r>
            <a:endParaRPr lang="en-US" altLang="zh-CN" b="0" i="0" dirty="0">
              <a:effectLst/>
              <a:latin typeface="Courier New" panose="02070309020205020404" pitchFamily="49" charset="0"/>
            </a:endParaRPr>
          </a:p>
          <a:p>
            <a:pPr algn="l"/>
            <a:r>
              <a:rPr lang="en-US" altLang="zh-CN" b="0" i="0" dirty="0">
                <a:effectLst/>
                <a:latin typeface="Times New Roman" panose="02020603050405020304" pitchFamily="18" charset="0"/>
              </a:rPr>
              <a:t>• </a:t>
            </a:r>
            <a:r>
              <a:rPr lang="zh-CN" altLang="en-US" b="0" i="0" dirty="0">
                <a:effectLst/>
                <a:latin typeface="Courier New" panose="02070309020205020404" pitchFamily="49" charset="0"/>
              </a:rPr>
              <a:t>附件表</a:t>
            </a:r>
            <a:endParaRPr lang="en-US" altLang="zh-CN" b="0" i="0" dirty="0">
              <a:effectLst/>
              <a:latin typeface="Courier New" panose="02070309020205020404" pitchFamily="49" charset="0"/>
            </a:endParaRPr>
          </a:p>
          <a:p>
            <a:pPr algn="l"/>
            <a:endParaRPr lang="zh-CN" altLang="en-US" b="1"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65A7C2C5-6CB9-4494-AA33-6FA6503D8A68}" type="slidenum">
              <a:rPr lang="zh-CN" altLang="en-US" smtClean="0"/>
              <a:t>17</a:t>
            </a:fld>
            <a:endParaRPr lang="zh-CN" altLang="en-US"/>
          </a:p>
        </p:txBody>
      </p:sp>
    </p:spTree>
    <p:extLst>
      <p:ext uri="{BB962C8B-B14F-4D97-AF65-F5344CB8AC3E}">
        <p14:creationId xmlns:p14="http://schemas.microsoft.com/office/powerpoint/2010/main" val="328011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在我们日常的</a:t>
            </a:r>
            <a:r>
              <a:rPr lang="en-US" altLang="zh-CN" b="0" i="0" dirty="0">
                <a:solidFill>
                  <a:srgbClr val="121212"/>
                </a:solidFill>
                <a:effectLst/>
                <a:latin typeface="-apple-system"/>
              </a:rPr>
              <a:t>Java Web</a:t>
            </a:r>
            <a:r>
              <a:rPr lang="zh-CN" altLang="en-US" b="0" i="0" dirty="0">
                <a:solidFill>
                  <a:srgbClr val="121212"/>
                </a:solidFill>
                <a:effectLst/>
                <a:latin typeface="-apple-system"/>
              </a:rPr>
              <a:t>开发中，就像鼠洞这个项目中，我们无不都是使用数据库来进行数据的存储，由于一般的系统任务中通常不会存在高并发的情况，所以单纯使用</a:t>
            </a:r>
            <a:r>
              <a:rPr lang="en-US" altLang="zh-CN" b="0" i="0" dirty="0">
                <a:solidFill>
                  <a:srgbClr val="121212"/>
                </a:solidFill>
                <a:effectLst/>
                <a:latin typeface="-apple-system"/>
              </a:rPr>
              <a:t>MySQL</a:t>
            </a:r>
            <a:r>
              <a:rPr lang="zh-CN" altLang="en-US" b="0" i="0" dirty="0">
                <a:solidFill>
                  <a:srgbClr val="121212"/>
                </a:solidFill>
                <a:effectLst/>
                <a:latin typeface="-apple-system"/>
              </a:rPr>
              <a:t>，这样看起来并没有什么问题。</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可是一旦涉及大数据量的需求，比如一些商品抢购的情景，或者是主页访问量瞬间较大的时候，单一使用数据库来保存数据的系统会因为面向磁盘，磁盘读</a:t>
            </a:r>
            <a:r>
              <a:rPr lang="en-US" altLang="zh-CN" b="0" i="0" dirty="0">
                <a:solidFill>
                  <a:srgbClr val="121212"/>
                </a:solidFill>
                <a:effectLst/>
                <a:latin typeface="-apple-system"/>
              </a:rPr>
              <a:t>/</a:t>
            </a:r>
            <a:r>
              <a:rPr lang="zh-CN" altLang="en-US" b="0" i="0" dirty="0">
                <a:solidFill>
                  <a:srgbClr val="121212"/>
                </a:solidFill>
                <a:effectLst/>
                <a:latin typeface="-apple-system"/>
              </a:rPr>
              <a:t>写速度比较慢的问题而存在严重的性能弊端，一瞬间成千上万的请求到来，需要系统在极短的时间内完成成千上万次的读</a:t>
            </a:r>
            <a:r>
              <a:rPr lang="en-US" altLang="zh-CN" b="0" i="0" dirty="0">
                <a:solidFill>
                  <a:srgbClr val="121212"/>
                </a:solidFill>
                <a:effectLst/>
                <a:latin typeface="-apple-system"/>
              </a:rPr>
              <a:t>/</a:t>
            </a:r>
            <a:r>
              <a:rPr lang="zh-CN" altLang="en-US" b="0" i="0" dirty="0">
                <a:solidFill>
                  <a:srgbClr val="121212"/>
                </a:solidFill>
                <a:effectLst/>
                <a:latin typeface="-apple-system"/>
              </a:rPr>
              <a:t>写操作，这个时候往往不是数据库能够承受的，极其容易造成数据库系统瘫痪，最终导致服务宕机的严重生产问题。</a:t>
            </a:r>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18</a:t>
            </a:fld>
            <a:endParaRPr lang="zh-CN" altLang="en-US"/>
          </a:p>
        </p:txBody>
      </p:sp>
    </p:spTree>
    <p:extLst>
      <p:ext uri="{BB962C8B-B14F-4D97-AF65-F5344CB8AC3E}">
        <p14:creationId xmlns:p14="http://schemas.microsoft.com/office/powerpoint/2010/main" val="699655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为了克服上述的问题，</a:t>
            </a:r>
            <a:r>
              <a:rPr lang="en-US" altLang="zh-CN" b="0" i="0" dirty="0">
                <a:solidFill>
                  <a:srgbClr val="121212"/>
                </a:solidFill>
                <a:effectLst/>
                <a:latin typeface="-apple-system"/>
              </a:rPr>
              <a:t>Java Web</a:t>
            </a:r>
            <a:r>
              <a:rPr lang="zh-CN" altLang="en-US" b="0" i="0" dirty="0">
                <a:solidFill>
                  <a:srgbClr val="121212"/>
                </a:solidFill>
                <a:effectLst/>
                <a:latin typeface="-apple-system"/>
              </a:rPr>
              <a:t>项目通常会引入</a:t>
            </a:r>
            <a:r>
              <a:rPr lang="en-US" altLang="zh-CN" b="0" i="0" dirty="0">
                <a:solidFill>
                  <a:srgbClr val="121212"/>
                </a:solidFill>
                <a:effectLst/>
                <a:latin typeface="-apple-system"/>
              </a:rPr>
              <a:t>NoSQL</a:t>
            </a:r>
            <a:r>
              <a:rPr lang="zh-CN" altLang="en-US" b="0" i="0" dirty="0">
                <a:solidFill>
                  <a:srgbClr val="121212"/>
                </a:solidFill>
                <a:effectLst/>
                <a:latin typeface="-apple-system"/>
              </a:rPr>
              <a:t>技术，这是一种</a:t>
            </a:r>
            <a:r>
              <a:rPr lang="zh-CN" altLang="en-US" b="1" i="0" dirty="0">
                <a:solidFill>
                  <a:srgbClr val="121212"/>
                </a:solidFill>
                <a:effectLst/>
                <a:latin typeface="-apple-system"/>
              </a:rPr>
              <a:t>基于内存的数据库</a:t>
            </a:r>
            <a:r>
              <a:rPr lang="zh-CN" altLang="en-US" b="0" i="0" dirty="0">
                <a:solidFill>
                  <a:srgbClr val="121212"/>
                </a:solidFill>
                <a:effectLst/>
                <a:latin typeface="-apple-system"/>
              </a:rPr>
              <a:t>，并且提供一定的持久化功能。</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en-US" altLang="zh-CN" b="1" i="0" dirty="0">
                <a:solidFill>
                  <a:srgbClr val="121212"/>
                </a:solidFill>
                <a:effectLst/>
                <a:latin typeface="-apple-system"/>
              </a:rPr>
              <a:t>Redis</a:t>
            </a:r>
            <a:r>
              <a:rPr lang="zh-CN" altLang="en-US" b="0" i="0" dirty="0">
                <a:solidFill>
                  <a:srgbClr val="121212"/>
                </a:solidFill>
                <a:effectLst/>
                <a:latin typeface="-apple-system"/>
              </a:rPr>
              <a:t>和</a:t>
            </a:r>
            <a:r>
              <a:rPr lang="en-US" altLang="zh-CN" b="1" i="0" dirty="0">
                <a:solidFill>
                  <a:srgbClr val="121212"/>
                </a:solidFill>
                <a:effectLst/>
                <a:latin typeface="-apple-system"/>
              </a:rPr>
              <a:t>MongoDB</a:t>
            </a:r>
            <a:r>
              <a:rPr lang="zh-CN" altLang="en-US" b="0" i="0" dirty="0">
                <a:solidFill>
                  <a:srgbClr val="121212"/>
                </a:solidFill>
                <a:effectLst/>
                <a:latin typeface="-apple-system"/>
              </a:rPr>
              <a:t>是当前使用最广泛的</a:t>
            </a:r>
            <a:r>
              <a:rPr lang="en-US" altLang="zh-CN" b="0" i="0" dirty="0">
                <a:solidFill>
                  <a:srgbClr val="121212"/>
                </a:solidFill>
                <a:effectLst/>
                <a:latin typeface="-apple-system"/>
              </a:rPr>
              <a:t>NoSQL</a:t>
            </a:r>
            <a:r>
              <a:rPr lang="zh-CN" altLang="en-US" b="0" i="0" dirty="0">
                <a:solidFill>
                  <a:srgbClr val="121212"/>
                </a:solidFill>
                <a:effectLst/>
                <a:latin typeface="-apple-system"/>
              </a:rPr>
              <a:t>。我们项目中采用了</a:t>
            </a:r>
            <a:r>
              <a:rPr lang="en-US" altLang="zh-CN" b="0" i="0" dirty="0">
                <a:solidFill>
                  <a:srgbClr val="121212"/>
                </a:solidFill>
                <a:effectLst/>
                <a:latin typeface="-apple-system"/>
              </a:rPr>
              <a:t>Redis</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gn="l"/>
            <a:endParaRPr lang="en-US" altLang="zh-CN" b="0" i="0" dirty="0">
              <a:solidFill>
                <a:srgbClr val="12121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19</a:t>
            </a:fld>
            <a:endParaRPr lang="zh-CN" altLang="en-US"/>
          </a:p>
        </p:txBody>
      </p:sp>
    </p:spTree>
    <p:extLst>
      <p:ext uri="{BB962C8B-B14F-4D97-AF65-F5344CB8AC3E}">
        <p14:creationId xmlns:p14="http://schemas.microsoft.com/office/powerpoint/2010/main" val="989944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r>
              <a:rPr lang="fr-FR" altLang="zh-CN" b="0" i="0" dirty="0">
                <a:solidFill>
                  <a:srgbClr val="333333"/>
                </a:solidFill>
                <a:effectLst/>
                <a:latin typeface="Helvetica Neue"/>
              </a:rPr>
              <a:t>REmote DIctionary Server(Redis) </a:t>
            </a:r>
            <a:r>
              <a:rPr lang="zh-CN" altLang="en-US" b="0" i="0" dirty="0">
                <a:solidFill>
                  <a:srgbClr val="333333"/>
                </a:solidFill>
                <a:effectLst/>
                <a:latin typeface="Helvetica Neue"/>
              </a:rPr>
              <a:t>是一个</a:t>
            </a:r>
            <a:r>
              <a:rPr lang="fr-FR" altLang="zh-CN" b="0" i="0" dirty="0">
                <a:solidFill>
                  <a:srgbClr val="333333"/>
                </a:solidFill>
                <a:effectLst/>
                <a:latin typeface="Helvetica Neue"/>
              </a:rPr>
              <a:t>key-value </a:t>
            </a:r>
            <a:r>
              <a:rPr lang="zh-CN" altLang="en-US" b="0" i="0" dirty="0">
                <a:solidFill>
                  <a:srgbClr val="333333"/>
                </a:solidFill>
                <a:effectLst/>
                <a:latin typeface="Helvetica Neue"/>
              </a:rPr>
              <a:t>存储系统，是跨平台的非关系型数据库。</a:t>
            </a:r>
            <a:endParaRPr lang="en-US" altLang="zh-CN"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65A7C2C5-6CB9-4494-AA33-6FA6503D8A68}" type="slidenum">
              <a:rPr lang="zh-CN" altLang="en-US" smtClean="0"/>
              <a:t>20</a:t>
            </a:fld>
            <a:endParaRPr lang="zh-CN" altLang="en-US"/>
          </a:p>
        </p:txBody>
      </p:sp>
    </p:spTree>
    <p:extLst>
      <p:ext uri="{BB962C8B-B14F-4D97-AF65-F5344CB8AC3E}">
        <p14:creationId xmlns:p14="http://schemas.microsoft.com/office/powerpoint/2010/main" val="1289207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Pct val="60000"/>
              <a:buFont typeface="Wingdings" panose="05000000000000000000" pitchFamily="2" charset="2"/>
              <a:buNone/>
              <a:tabLst/>
              <a:defRPr/>
            </a:pPr>
            <a:r>
              <a:rPr lang="en-US" altLang="zh-CN" b="0" i="0" dirty="0">
                <a:solidFill>
                  <a:srgbClr val="121212"/>
                </a:solidFill>
                <a:effectLst/>
                <a:latin typeface="-apple-system"/>
              </a:rPr>
              <a:t>Redis</a:t>
            </a:r>
            <a:r>
              <a:rPr lang="zh-CN" altLang="en-US" b="0" i="0" dirty="0">
                <a:solidFill>
                  <a:srgbClr val="121212"/>
                </a:solidFill>
                <a:effectLst/>
                <a:latin typeface="-apple-system"/>
              </a:rPr>
              <a:t>有以下几方面的优点：</a:t>
            </a: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Pct val="60000"/>
              <a:buFont typeface="Wingdings" panose="05000000000000000000" pitchFamily="2" charset="2"/>
              <a:buNone/>
              <a:tabLst/>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Pct val="60000"/>
              <a:buFont typeface="Wingdings" panose="05000000000000000000" pitchFamily="2" charset="2"/>
              <a:buNone/>
              <a:tabLst/>
              <a:defRPr/>
            </a:pPr>
            <a:r>
              <a:rPr lang="zh-CN" altLang="en-US" b="0" i="0" dirty="0">
                <a:solidFill>
                  <a:srgbClr val="121212"/>
                </a:solidFill>
                <a:effectLst/>
                <a:latin typeface="-apple-system"/>
              </a:rPr>
              <a:t>而就</a:t>
            </a:r>
            <a:r>
              <a:rPr lang="en-US" altLang="zh-CN" b="0" i="0" dirty="0">
                <a:solidFill>
                  <a:srgbClr val="121212"/>
                </a:solidFill>
                <a:effectLst/>
                <a:latin typeface="-apple-system"/>
              </a:rPr>
              <a:t>Redis</a:t>
            </a:r>
            <a:r>
              <a:rPr lang="zh-CN" altLang="en-US" b="0" i="0" dirty="0">
                <a:solidFill>
                  <a:srgbClr val="121212"/>
                </a:solidFill>
                <a:effectLst/>
                <a:latin typeface="-apple-system"/>
              </a:rPr>
              <a:t>技术而言，它的性能十分优越，可以</a:t>
            </a:r>
            <a:r>
              <a:rPr lang="zh-CN" altLang="en-US" b="1" i="0" dirty="0">
                <a:solidFill>
                  <a:srgbClr val="121212"/>
                </a:solidFill>
                <a:effectLst/>
                <a:latin typeface="-apple-system"/>
              </a:rPr>
              <a:t>支持每秒十几万此的读</a:t>
            </a:r>
            <a:r>
              <a:rPr lang="en-US" altLang="zh-CN" b="1" i="0" dirty="0">
                <a:solidFill>
                  <a:srgbClr val="121212"/>
                </a:solidFill>
                <a:effectLst/>
                <a:latin typeface="-apple-system"/>
              </a:rPr>
              <a:t>/</a:t>
            </a:r>
            <a:r>
              <a:rPr lang="zh-CN" altLang="en-US" b="1" i="0" dirty="0">
                <a:solidFill>
                  <a:srgbClr val="121212"/>
                </a:solidFill>
                <a:effectLst/>
                <a:latin typeface="-apple-system"/>
              </a:rPr>
              <a:t>写操作</a:t>
            </a:r>
            <a:r>
              <a:rPr lang="zh-CN" altLang="en-US" b="0" i="0" dirty="0">
                <a:solidFill>
                  <a:srgbClr val="121212"/>
                </a:solidFill>
                <a:effectLst/>
                <a:latin typeface="-apple-system"/>
              </a:rPr>
              <a:t>，其性能远超传统的关系型数据库。</a:t>
            </a: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Pct val="60000"/>
              <a:buFont typeface="Wingdings" panose="05000000000000000000" pitchFamily="2" charset="2"/>
              <a:buNone/>
              <a:tabLst/>
              <a:defRPr/>
            </a:pPr>
            <a:r>
              <a:rPr lang="zh-CN" altLang="en-US" b="0" i="0" dirty="0">
                <a:solidFill>
                  <a:srgbClr val="121212"/>
                </a:solidFill>
                <a:effectLst/>
                <a:latin typeface="-apple-system"/>
              </a:rPr>
              <a:t>就像前一页</a:t>
            </a:r>
            <a:r>
              <a:rPr lang="en-US" altLang="zh-CN" b="0" i="0" dirty="0">
                <a:solidFill>
                  <a:srgbClr val="121212"/>
                </a:solidFill>
                <a:effectLst/>
                <a:latin typeface="-apple-system"/>
              </a:rPr>
              <a:t>PPT</a:t>
            </a:r>
            <a:r>
              <a:rPr lang="zh-CN" altLang="en-US" b="0" i="0" dirty="0">
                <a:solidFill>
                  <a:srgbClr val="121212"/>
                </a:solidFill>
                <a:effectLst/>
                <a:latin typeface="-apple-system"/>
              </a:rPr>
              <a:t>所述，</a:t>
            </a:r>
            <a:r>
              <a:rPr lang="en-US" altLang="zh-CN" b="0" i="0" dirty="0">
                <a:solidFill>
                  <a:srgbClr val="121212"/>
                </a:solidFill>
                <a:effectLst/>
                <a:latin typeface="-apple-system"/>
              </a:rPr>
              <a:t>Redis</a:t>
            </a:r>
            <a:r>
              <a:rPr lang="zh-CN" altLang="en-US" b="0" i="0" dirty="0">
                <a:solidFill>
                  <a:srgbClr val="121212"/>
                </a:solidFill>
                <a:effectLst/>
                <a:latin typeface="-apple-system"/>
              </a:rPr>
              <a:t>提供了丰富的数据类型，</a:t>
            </a:r>
            <a:r>
              <a:rPr lang="zh-CN" altLang="en-US" noProof="1">
                <a:solidFill>
                  <a:srgbClr val="7F7F7F"/>
                </a:solidFill>
                <a:latin typeface="Helvetica Neue"/>
                <a:sym typeface="+mn-lt"/>
              </a:rPr>
              <a:t>不仅仅支持简单的</a:t>
            </a:r>
            <a:r>
              <a:rPr lang="en-US" altLang="zh-CN" noProof="1">
                <a:solidFill>
                  <a:srgbClr val="7F7F7F"/>
                </a:solidFill>
                <a:latin typeface="Helvetica Neue"/>
                <a:sym typeface="+mn-lt"/>
              </a:rPr>
              <a:t>key-value</a:t>
            </a:r>
            <a:r>
              <a:rPr lang="zh-CN" altLang="en-US" noProof="1">
                <a:solidFill>
                  <a:srgbClr val="7F7F7F"/>
                </a:solidFill>
                <a:latin typeface="Helvetica Neue"/>
                <a:sym typeface="+mn-lt"/>
              </a:rPr>
              <a:t>类型的数据，同时还提供</a:t>
            </a:r>
            <a:r>
              <a:rPr lang="en-US" altLang="zh-CN" noProof="1">
                <a:solidFill>
                  <a:srgbClr val="7F7F7F"/>
                </a:solidFill>
                <a:latin typeface="Helvetica Neue"/>
                <a:sym typeface="+mn-lt"/>
              </a:rPr>
              <a:t>list</a:t>
            </a:r>
            <a:r>
              <a:rPr lang="zh-CN" altLang="en-US" noProof="1">
                <a:solidFill>
                  <a:srgbClr val="7F7F7F"/>
                </a:solidFill>
                <a:latin typeface="Helvetica Neue"/>
                <a:sym typeface="+mn-lt"/>
              </a:rPr>
              <a:t>，</a:t>
            </a:r>
            <a:r>
              <a:rPr lang="en-US" altLang="zh-CN" noProof="1">
                <a:solidFill>
                  <a:srgbClr val="7F7F7F"/>
                </a:solidFill>
                <a:latin typeface="Helvetica Neue"/>
                <a:sym typeface="+mn-lt"/>
              </a:rPr>
              <a:t>set</a:t>
            </a:r>
            <a:r>
              <a:rPr lang="zh-CN" altLang="en-US" noProof="1">
                <a:solidFill>
                  <a:srgbClr val="7F7F7F"/>
                </a:solidFill>
                <a:latin typeface="Helvetica Neue"/>
                <a:sym typeface="+mn-lt"/>
              </a:rPr>
              <a:t>，</a:t>
            </a:r>
            <a:r>
              <a:rPr lang="en-US" altLang="zh-CN" noProof="1">
                <a:solidFill>
                  <a:srgbClr val="7F7F7F"/>
                </a:solidFill>
                <a:latin typeface="Helvetica Neue"/>
                <a:sym typeface="+mn-lt"/>
              </a:rPr>
              <a:t>zset</a:t>
            </a:r>
            <a:r>
              <a:rPr lang="zh-CN" altLang="en-US" noProof="1">
                <a:solidFill>
                  <a:srgbClr val="7F7F7F"/>
                </a:solidFill>
                <a:latin typeface="Helvetica Neue"/>
                <a:sym typeface="+mn-lt"/>
              </a:rPr>
              <a:t>，</a:t>
            </a:r>
            <a:r>
              <a:rPr lang="en-US" altLang="zh-CN" noProof="1">
                <a:solidFill>
                  <a:srgbClr val="7F7F7F"/>
                </a:solidFill>
                <a:latin typeface="Helvetica Neue"/>
                <a:sym typeface="+mn-lt"/>
              </a:rPr>
              <a:t>hash</a:t>
            </a:r>
            <a:r>
              <a:rPr lang="zh-CN" altLang="en-US" noProof="1">
                <a:solidFill>
                  <a:srgbClr val="7F7F7F"/>
                </a:solidFill>
                <a:latin typeface="Helvetica Neue"/>
                <a:sym typeface="+mn-lt"/>
              </a:rPr>
              <a:t>等数据结构的存储</a:t>
            </a:r>
            <a:r>
              <a:rPr lang="zh-CN" altLang="en-US" b="0" i="0" dirty="0">
                <a:solidFill>
                  <a:srgbClr val="5D6879"/>
                </a:solidFill>
                <a:effectLst/>
                <a:latin typeface="Courier New" panose="02070309020205020404" pitchFamily="49" charset="0"/>
              </a:rPr>
              <a:t>，且可以在内存中存储数据，并通过异步复制将数据持久化到磁盘上，以实现数据持久化。</a:t>
            </a:r>
            <a:endParaRPr lang="en-US" altLang="zh-CN" b="0" i="0" dirty="0">
              <a:solidFill>
                <a:srgbClr val="5D6879"/>
              </a:solidFill>
              <a:effectLst/>
              <a:latin typeface="Courier New" panose="02070309020205020404" pitchFamily="49" charset="0"/>
            </a:endParaRPr>
          </a:p>
          <a:p>
            <a:pPr marL="0" marR="0" lvl="0" indent="0" algn="l" defTabSz="914400" rtl="0" eaLnBrk="1" fontAlgn="auto" latinLnBrk="0" hangingPunct="1">
              <a:lnSpc>
                <a:spcPct val="120000"/>
              </a:lnSpc>
              <a:spcBef>
                <a:spcPts val="600"/>
              </a:spcBef>
              <a:spcAft>
                <a:spcPts val="0"/>
              </a:spcAft>
              <a:buClrTx/>
              <a:buSzPct val="60000"/>
              <a:buFont typeface="Wingdings" panose="05000000000000000000" pitchFamily="2" charset="2"/>
              <a:buNone/>
              <a:tabLst/>
              <a:defRPr/>
            </a:pPr>
            <a:endParaRPr lang="zh-CN" altLang="en-US" noProof="1">
              <a:solidFill>
                <a:srgbClr val="7F7F7F"/>
              </a:solidFill>
              <a:latin typeface="Helvetica Neue"/>
              <a:sym typeface="+mn-lt"/>
            </a:endParaRPr>
          </a:p>
          <a:p>
            <a:pPr algn="l" rtl="0"/>
            <a:r>
              <a:rPr lang="zh-CN" altLang="en-US" b="0" i="0" dirty="0">
                <a:solidFill>
                  <a:srgbClr val="5D6879"/>
                </a:solidFill>
                <a:effectLst/>
                <a:latin typeface="Courier New" panose="02070309020205020404" pitchFamily="49" charset="0"/>
              </a:rPr>
              <a:t>此外 </a:t>
            </a:r>
            <a:r>
              <a:rPr lang="en-US" altLang="zh-CN" b="0" i="0" dirty="0">
                <a:solidFill>
                  <a:srgbClr val="5D6879"/>
                </a:solidFill>
                <a:effectLst/>
                <a:latin typeface="Times New Roman" panose="02020603050405020304" pitchFamily="18" charset="0"/>
              </a:rPr>
              <a:t>Redis </a:t>
            </a:r>
            <a:r>
              <a:rPr lang="zh-CN" altLang="en-US" b="0" i="0" dirty="0">
                <a:solidFill>
                  <a:srgbClr val="5D6879"/>
                </a:solidFill>
                <a:effectLst/>
                <a:latin typeface="Courier New" panose="02070309020205020404" pitchFamily="49" charset="0"/>
              </a:rPr>
              <a:t>的网络模型基于非阻塞 </a:t>
            </a:r>
            <a:r>
              <a:rPr lang="en-US" altLang="zh-CN" b="0" i="0" dirty="0">
                <a:solidFill>
                  <a:srgbClr val="5D6879"/>
                </a:solidFill>
                <a:effectLst/>
                <a:latin typeface="Times New Roman" panose="02020603050405020304" pitchFamily="18" charset="0"/>
              </a:rPr>
              <a:t>IO </a:t>
            </a:r>
            <a:r>
              <a:rPr lang="zh-CN" altLang="en-US" b="0" i="0" dirty="0">
                <a:solidFill>
                  <a:srgbClr val="5D6879"/>
                </a:solidFill>
                <a:effectLst/>
                <a:latin typeface="Courier New" panose="02070309020205020404" pitchFamily="49" charset="0"/>
              </a:rPr>
              <a:t>和事件循环，可以高效地处理大量并发连接；而线程模型采用单线程的事件驱动模型，可以更好地利用系统资源，提高系统的性能和吞吐量。</a:t>
            </a:r>
            <a:endParaRPr lang="en-US" altLang="zh-CN" b="0" i="0" dirty="0">
              <a:solidFill>
                <a:srgbClr val="5D6879"/>
              </a:solidFill>
              <a:effectLst/>
              <a:latin typeface="Courier New" panose="02070309020205020404" pitchFamily="49" charset="0"/>
            </a:endParaRPr>
          </a:p>
          <a:p>
            <a:pPr algn="l" rtl="0"/>
            <a:endParaRPr lang="en-US" altLang="zh-CN" b="0" i="0" dirty="0">
              <a:solidFill>
                <a:srgbClr val="5D6879"/>
              </a:solidFill>
              <a:effectLst/>
              <a:latin typeface="Courier New" panose="02070309020205020404" pitchFamily="49" charset="0"/>
            </a:endParaRPr>
          </a:p>
          <a:p>
            <a:pPr algn="l" rtl="0"/>
            <a:r>
              <a:rPr lang="zh-CN" altLang="en-US" b="0" i="0" dirty="0">
                <a:solidFill>
                  <a:srgbClr val="5D6879"/>
                </a:solidFill>
                <a:effectLst/>
                <a:latin typeface="Courier New" panose="02070309020205020404" pitchFamily="49" charset="0"/>
              </a:rPr>
              <a:t>在集群方面，</a:t>
            </a:r>
            <a:r>
              <a:rPr lang="en-US" altLang="zh-CN" b="0" i="0" dirty="0">
                <a:solidFill>
                  <a:srgbClr val="5D6879"/>
                </a:solidFill>
                <a:effectLst/>
                <a:latin typeface="Times New Roman" panose="02020603050405020304" pitchFamily="18" charset="0"/>
              </a:rPr>
              <a:t>Redis </a:t>
            </a:r>
            <a:r>
              <a:rPr lang="zh-CN" altLang="en-US" b="0" i="0" dirty="0">
                <a:solidFill>
                  <a:srgbClr val="5D6879"/>
                </a:solidFill>
                <a:effectLst/>
                <a:latin typeface="Courier New" panose="02070309020205020404" pitchFamily="49" charset="0"/>
              </a:rPr>
              <a:t>集群使用一种称为哈希槽（</a:t>
            </a:r>
            <a:r>
              <a:rPr lang="en-US" altLang="zh-CN" b="0" i="0" dirty="0">
                <a:solidFill>
                  <a:srgbClr val="5D6879"/>
                </a:solidFill>
                <a:effectLst/>
                <a:latin typeface="Times New Roman" panose="02020603050405020304" pitchFamily="18" charset="0"/>
              </a:rPr>
              <a:t>hash slot</a:t>
            </a:r>
            <a:r>
              <a:rPr lang="zh-CN" altLang="en-US" b="0" i="0" dirty="0">
                <a:solidFill>
                  <a:srgbClr val="5D6879"/>
                </a:solidFill>
                <a:effectLst/>
                <a:latin typeface="Courier New" panose="02070309020205020404" pitchFamily="49" charset="0"/>
              </a:rPr>
              <a:t>）的方式来进行数据分片，每个哈希槽对应着一个数据分片，集群中的每个节点负责管理一部分哈希槽，并存储对应的数据。当一个节点宕机或者加入集群时，集群会进行哈希槽的重新分配，保证数据仍然可以正常访问。另外，</a:t>
            </a:r>
            <a:r>
              <a:rPr lang="en-US" altLang="zh-CN" b="0" i="0" dirty="0">
                <a:solidFill>
                  <a:srgbClr val="5D6879"/>
                </a:solidFill>
                <a:effectLst/>
                <a:latin typeface="Times New Roman" panose="02020603050405020304" pitchFamily="18" charset="0"/>
              </a:rPr>
              <a:t>Redis </a:t>
            </a:r>
            <a:r>
              <a:rPr lang="zh-CN" altLang="en-US" b="0" i="0" dirty="0">
                <a:solidFill>
                  <a:srgbClr val="5D6879"/>
                </a:solidFill>
                <a:effectLst/>
                <a:latin typeface="Courier New" panose="02070309020205020404" pitchFamily="49" charset="0"/>
              </a:rPr>
              <a:t>集群还支持节点的复制，每个主节点可以配置若干个从节点，从节点会自动复制主节点的数据，以实现数据的备份和容错。当一个主节点宕机时，它的从节点会自动成为新的主节点，保证数据的可用性。</a:t>
            </a:r>
            <a:endParaRPr lang="en-US" altLang="zh-CN" b="0" i="0" dirty="0">
              <a:solidFill>
                <a:srgbClr val="5D6879"/>
              </a:solidFill>
              <a:effectLst/>
              <a:latin typeface="Courier New" panose="02070309020205020404" pitchFamily="49" charset="0"/>
            </a:endParaRPr>
          </a:p>
          <a:p>
            <a:pPr algn="l" rtl="0"/>
            <a:endParaRPr lang="en-US" altLang="zh-CN" b="0" i="0" dirty="0">
              <a:solidFill>
                <a:srgbClr val="5D6879"/>
              </a:solidFill>
              <a:effectLst/>
              <a:latin typeface="Courier New" panose="02070309020205020404" pitchFamily="49" charset="0"/>
            </a:endParaRPr>
          </a:p>
          <a:p>
            <a:pPr algn="l" rtl="0"/>
            <a:r>
              <a:rPr lang="zh-CN" altLang="en-US" b="0" i="0" dirty="0">
                <a:solidFill>
                  <a:srgbClr val="5D6879"/>
                </a:solidFill>
                <a:effectLst/>
                <a:latin typeface="Courier New" panose="02070309020205020404" pitchFamily="49" charset="0"/>
              </a:rPr>
              <a:t>除了数据分片和节点复制，</a:t>
            </a:r>
            <a:r>
              <a:rPr lang="en-US" altLang="zh-CN" b="0" i="0" dirty="0">
                <a:solidFill>
                  <a:srgbClr val="5D6879"/>
                </a:solidFill>
                <a:effectLst/>
                <a:latin typeface="Times New Roman" panose="02020603050405020304" pitchFamily="18" charset="0"/>
              </a:rPr>
              <a:t>Redis </a:t>
            </a:r>
            <a:r>
              <a:rPr lang="zh-CN" altLang="en-US" b="0" i="0" dirty="0">
                <a:solidFill>
                  <a:srgbClr val="5D6879"/>
                </a:solidFill>
                <a:effectLst/>
                <a:latin typeface="Courier New" panose="02070309020205020404" pitchFamily="49" charset="0"/>
              </a:rPr>
              <a:t>集群还</a:t>
            </a:r>
            <a:r>
              <a:rPr lang="zh-CN" altLang="en-US" b="1" i="0" dirty="0">
                <a:solidFill>
                  <a:srgbClr val="121212"/>
                </a:solidFill>
                <a:effectLst/>
                <a:latin typeface="-apple-system"/>
              </a:rPr>
              <a:t>支持一定的事务能力，所有操作都具有原子性，且</a:t>
            </a:r>
            <a:r>
              <a:rPr lang="zh-CN" altLang="en-US" b="0" i="0" dirty="0">
                <a:solidFill>
                  <a:srgbClr val="5D6879"/>
                </a:solidFill>
                <a:effectLst/>
                <a:latin typeface="Courier New" panose="02070309020205020404" pitchFamily="49" charset="0"/>
              </a:rPr>
              <a:t>提供了一些其他的容错和恢复机制，如故障转移、自动故障恢复等，可以有效提高集群的可用性。</a:t>
            </a:r>
            <a:endParaRPr lang="zh-CN" altLang="en-US" b="0" i="0" dirty="0">
              <a:solidFill>
                <a:srgbClr val="5D6879"/>
              </a:solidFill>
              <a:effectLst/>
              <a:latin typeface="Lato" panose="020F0502020204030203" pitchFamily="34" charset="0"/>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21</a:t>
            </a:fld>
            <a:endParaRPr lang="zh-CN" altLang="en-US"/>
          </a:p>
        </p:txBody>
      </p:sp>
    </p:spTree>
    <p:extLst>
      <p:ext uri="{BB962C8B-B14F-4D97-AF65-F5344CB8AC3E}">
        <p14:creationId xmlns:p14="http://schemas.microsoft.com/office/powerpoint/2010/main" val="569354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21212"/>
                </a:solidFill>
                <a:effectLst/>
                <a:latin typeface="-apple-system"/>
              </a:rPr>
              <a:t>Redis </a:t>
            </a:r>
            <a:r>
              <a:rPr lang="zh-CN" altLang="en-US" b="0" i="0" dirty="0">
                <a:solidFill>
                  <a:srgbClr val="121212"/>
                </a:solidFill>
                <a:effectLst/>
                <a:latin typeface="-apple-system"/>
              </a:rPr>
              <a:t>在 </a:t>
            </a:r>
            <a:r>
              <a:rPr lang="en-US" altLang="zh-CN" b="0" i="0" dirty="0">
                <a:solidFill>
                  <a:srgbClr val="121212"/>
                </a:solidFill>
                <a:effectLst/>
                <a:latin typeface="-apple-system"/>
              </a:rPr>
              <a:t>Java Web </a:t>
            </a:r>
            <a:r>
              <a:rPr lang="zh-CN" altLang="en-US" b="0" i="0" dirty="0">
                <a:solidFill>
                  <a:srgbClr val="121212"/>
                </a:solidFill>
                <a:effectLst/>
                <a:latin typeface="-apple-system"/>
              </a:rPr>
              <a:t>主要有两个应用场景：</a:t>
            </a:r>
          </a:p>
          <a:p>
            <a:pPr algn="l">
              <a:buFont typeface="Arial" panose="020B0604020202020204" pitchFamily="34" charset="0"/>
              <a:buNone/>
            </a:pPr>
            <a:r>
              <a:rPr lang="zh-CN" altLang="en-US" b="0" i="0" dirty="0">
                <a:solidFill>
                  <a:srgbClr val="121212"/>
                </a:solidFill>
                <a:effectLst/>
                <a:latin typeface="-apple-system"/>
              </a:rPr>
              <a:t>一是存储 </a:t>
            </a:r>
            <a:r>
              <a:rPr lang="zh-CN" altLang="en-US" b="1" i="0" dirty="0">
                <a:solidFill>
                  <a:srgbClr val="121212"/>
                </a:solidFill>
                <a:effectLst/>
                <a:latin typeface="-apple-system"/>
              </a:rPr>
              <a:t>缓存</a:t>
            </a:r>
            <a:r>
              <a:rPr lang="zh-CN" altLang="en-US" b="0" i="0" dirty="0">
                <a:solidFill>
                  <a:srgbClr val="121212"/>
                </a:solidFill>
                <a:effectLst/>
                <a:latin typeface="-apple-system"/>
              </a:rPr>
              <a:t> 用的数据；</a:t>
            </a:r>
          </a:p>
          <a:p>
            <a:pPr algn="l">
              <a:buFont typeface="Arial" panose="020B0604020202020204" pitchFamily="34" charset="0"/>
              <a:buNone/>
            </a:pPr>
            <a:r>
              <a:rPr lang="zh-CN" altLang="en-US" b="0" i="0" dirty="0">
                <a:solidFill>
                  <a:srgbClr val="121212"/>
                </a:solidFill>
                <a:effectLst/>
                <a:latin typeface="-apple-system"/>
              </a:rPr>
              <a:t>二是需要高速读</a:t>
            </a:r>
            <a:r>
              <a:rPr lang="en-US" altLang="zh-CN" b="0" i="0" dirty="0">
                <a:solidFill>
                  <a:srgbClr val="121212"/>
                </a:solidFill>
                <a:effectLst/>
                <a:latin typeface="-apple-system"/>
              </a:rPr>
              <a:t>/</a:t>
            </a:r>
            <a:r>
              <a:rPr lang="zh-CN" altLang="en-US" b="0" i="0" dirty="0">
                <a:solidFill>
                  <a:srgbClr val="121212"/>
                </a:solidFill>
                <a:effectLst/>
                <a:latin typeface="-apple-system"/>
              </a:rPr>
              <a:t>写的场合</a:t>
            </a:r>
            <a:r>
              <a:rPr lang="zh-CN" altLang="en-US" b="1" i="0" dirty="0">
                <a:solidFill>
                  <a:srgbClr val="121212"/>
                </a:solidFill>
                <a:effectLst/>
                <a:latin typeface="-apple-system"/>
              </a:rPr>
              <a:t>使用它快速读</a:t>
            </a:r>
            <a:r>
              <a:rPr lang="en-US" altLang="zh-CN" b="1" i="0" dirty="0">
                <a:solidFill>
                  <a:srgbClr val="121212"/>
                </a:solidFill>
                <a:effectLst/>
                <a:latin typeface="-apple-system"/>
              </a:rPr>
              <a:t>/</a:t>
            </a:r>
            <a:r>
              <a:rPr lang="zh-CN" altLang="en-US" b="1" i="0" dirty="0">
                <a:solidFill>
                  <a:srgbClr val="121212"/>
                </a:solidFill>
                <a:effectLst/>
                <a:latin typeface="-apple-system"/>
              </a:rPr>
              <a:t>写</a:t>
            </a:r>
            <a:endParaRPr lang="zh-CN" altLang="en-US"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65A7C2C5-6CB9-4494-AA33-6FA6503D8A68}" type="slidenum">
              <a:rPr lang="zh-CN" altLang="en-US" smtClean="0"/>
              <a:t>22</a:t>
            </a:fld>
            <a:endParaRPr lang="zh-CN" altLang="en-US"/>
          </a:p>
        </p:txBody>
      </p:sp>
    </p:spTree>
    <p:extLst>
      <p:ext uri="{BB962C8B-B14F-4D97-AF65-F5344CB8AC3E}">
        <p14:creationId xmlns:p14="http://schemas.microsoft.com/office/powerpoint/2010/main" val="821466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首先来说一下</a:t>
            </a:r>
            <a:r>
              <a:rPr lang="en-US" altLang="zh-CN" b="0" i="0" dirty="0">
                <a:solidFill>
                  <a:srgbClr val="121212"/>
                </a:solidFill>
                <a:effectLst/>
                <a:latin typeface="-apple-system"/>
              </a:rPr>
              <a:t>Redis</a:t>
            </a:r>
            <a:r>
              <a:rPr lang="zh-CN" altLang="en-US" b="0" i="0" dirty="0">
                <a:solidFill>
                  <a:srgbClr val="121212"/>
                </a:solidFill>
                <a:effectLst/>
                <a:latin typeface="-apple-system"/>
              </a:rPr>
              <a:t>作为缓存：</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在日常对数据库的访问中，读操作的次数远超写操作，比例大概在 </a:t>
            </a:r>
            <a:r>
              <a:rPr lang="en-US" altLang="zh-CN" b="1" i="0" dirty="0">
                <a:solidFill>
                  <a:srgbClr val="121212"/>
                </a:solidFill>
                <a:effectLst/>
                <a:latin typeface="-apple-system"/>
              </a:rPr>
              <a:t>1:9</a:t>
            </a:r>
            <a:r>
              <a:rPr lang="zh-CN" altLang="en-US" b="0" i="0" dirty="0">
                <a:solidFill>
                  <a:srgbClr val="121212"/>
                </a:solidFill>
                <a:effectLst/>
                <a:latin typeface="-apple-system"/>
              </a:rPr>
              <a:t> 到 </a:t>
            </a:r>
            <a:r>
              <a:rPr lang="en-US" altLang="zh-CN" b="1" i="0" dirty="0">
                <a:solidFill>
                  <a:srgbClr val="121212"/>
                </a:solidFill>
                <a:effectLst/>
                <a:latin typeface="-apple-system"/>
              </a:rPr>
              <a:t>3:7</a:t>
            </a:r>
            <a:r>
              <a:rPr lang="zh-CN" altLang="en-US" b="0" i="0" dirty="0">
                <a:solidFill>
                  <a:srgbClr val="121212"/>
                </a:solidFill>
                <a:effectLst/>
                <a:latin typeface="-apple-system"/>
              </a:rPr>
              <a:t>，所以需要读的可能性是比写的可能大得多的。当我们使用</a:t>
            </a:r>
            <a:r>
              <a:rPr lang="en-US" altLang="zh-CN" b="0" i="0" dirty="0">
                <a:solidFill>
                  <a:srgbClr val="121212"/>
                </a:solidFill>
                <a:effectLst/>
                <a:latin typeface="-apple-system"/>
              </a:rPr>
              <a:t>SQL</a:t>
            </a:r>
            <a:r>
              <a:rPr lang="zh-CN" altLang="en-US" b="0" i="0" dirty="0">
                <a:solidFill>
                  <a:srgbClr val="121212"/>
                </a:solidFill>
                <a:effectLst/>
                <a:latin typeface="-apple-system"/>
              </a:rPr>
              <a:t>语句去数据库进行读写操作时，数据库就会</a:t>
            </a:r>
            <a:r>
              <a:rPr lang="zh-CN" altLang="en-US" b="1" i="0" dirty="0">
                <a:solidFill>
                  <a:srgbClr val="121212"/>
                </a:solidFill>
                <a:effectLst/>
                <a:latin typeface="-apple-system"/>
              </a:rPr>
              <a:t>去磁盘把对应的数据索引取回来</a:t>
            </a:r>
            <a:r>
              <a:rPr lang="zh-CN" altLang="en-US" b="0" i="0" dirty="0">
                <a:solidFill>
                  <a:srgbClr val="121212"/>
                </a:solidFill>
                <a:effectLst/>
                <a:latin typeface="-apple-system"/>
              </a:rPr>
              <a:t>，这是一个相对较慢的过程。</a:t>
            </a:r>
          </a:p>
          <a:p>
            <a:pPr algn="l"/>
            <a:r>
              <a:rPr lang="zh-CN" altLang="en-US" b="0" i="0" dirty="0">
                <a:solidFill>
                  <a:srgbClr val="121212"/>
                </a:solidFill>
                <a:effectLst/>
                <a:latin typeface="-apple-system"/>
              </a:rPr>
              <a:t>如果我们把数据放在 </a:t>
            </a:r>
            <a:r>
              <a:rPr lang="en-US" altLang="zh-CN" b="0" i="0" dirty="0">
                <a:solidFill>
                  <a:srgbClr val="121212"/>
                </a:solidFill>
                <a:effectLst/>
                <a:latin typeface="-apple-system"/>
              </a:rPr>
              <a:t>Redis </a:t>
            </a:r>
            <a:r>
              <a:rPr lang="zh-CN" altLang="en-US" b="0" i="0" dirty="0">
                <a:solidFill>
                  <a:srgbClr val="121212"/>
                </a:solidFill>
                <a:effectLst/>
                <a:latin typeface="-apple-system"/>
              </a:rPr>
              <a:t>中，也就是直接放在内存之中，让服务端</a:t>
            </a:r>
            <a:r>
              <a:rPr lang="zh-CN" altLang="en-US" b="1" i="0" dirty="0">
                <a:solidFill>
                  <a:srgbClr val="121212"/>
                </a:solidFill>
                <a:effectLst/>
                <a:latin typeface="-apple-system"/>
              </a:rPr>
              <a:t>直接去读取内存中的数据</a:t>
            </a:r>
            <a:r>
              <a:rPr lang="zh-CN" altLang="en-US" b="0" i="0" dirty="0">
                <a:solidFill>
                  <a:srgbClr val="121212"/>
                </a:solidFill>
                <a:effectLst/>
                <a:latin typeface="-apple-system"/>
              </a:rPr>
              <a:t>，那么这样速度明显就会快上不少，并且会极大减小数据库的压力，但是使用内存进行数据存储开销也是比较大的，限于成本的原因，一般我们</a:t>
            </a:r>
            <a:r>
              <a:rPr lang="zh-CN" altLang="en-US" b="1" i="0" dirty="0">
                <a:solidFill>
                  <a:srgbClr val="121212"/>
                </a:solidFill>
                <a:effectLst/>
                <a:latin typeface="-apple-system"/>
              </a:rPr>
              <a:t>只是使用 </a:t>
            </a:r>
            <a:r>
              <a:rPr lang="en-US" altLang="zh-CN" b="1" i="0" dirty="0">
                <a:solidFill>
                  <a:srgbClr val="121212"/>
                </a:solidFill>
                <a:effectLst/>
                <a:latin typeface="-apple-system"/>
              </a:rPr>
              <a:t>Redis </a:t>
            </a:r>
            <a:r>
              <a:rPr lang="zh-CN" altLang="en-US" b="1" i="0" dirty="0">
                <a:solidFill>
                  <a:srgbClr val="121212"/>
                </a:solidFill>
                <a:effectLst/>
                <a:latin typeface="-apple-system"/>
              </a:rPr>
              <a:t>存储一些常用和主要的数据</a:t>
            </a:r>
            <a:r>
              <a:rPr lang="zh-CN" altLang="en-US" b="0" i="0" dirty="0">
                <a:solidFill>
                  <a:srgbClr val="121212"/>
                </a:solidFill>
                <a:effectLst/>
                <a:latin typeface="-apple-system"/>
              </a:rPr>
              <a:t>，比如用户登录的信息等。</a:t>
            </a:r>
          </a:p>
          <a:p>
            <a:pPr algn="l"/>
            <a:endParaRPr lang="zh-CN" altLang="en-US" b="1"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65A7C2C5-6CB9-4494-AA33-6FA6503D8A68}" type="slidenum">
              <a:rPr lang="zh-CN" altLang="en-US" smtClean="0"/>
              <a:t>23</a:t>
            </a:fld>
            <a:endParaRPr lang="zh-CN" altLang="en-US"/>
          </a:p>
        </p:txBody>
      </p:sp>
    </p:spTree>
    <p:extLst>
      <p:ext uri="{BB962C8B-B14F-4D97-AF65-F5344CB8AC3E}">
        <p14:creationId xmlns:p14="http://schemas.microsoft.com/office/powerpoint/2010/main" val="208414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121212"/>
                </a:solidFill>
                <a:effectLst/>
                <a:latin typeface="-apple-system"/>
              </a:rPr>
              <a:t>第二则是高速读</a:t>
            </a:r>
            <a:r>
              <a:rPr lang="en-US" altLang="zh-CN" b="1" i="0" dirty="0">
                <a:solidFill>
                  <a:srgbClr val="121212"/>
                </a:solidFill>
                <a:effectLst/>
                <a:latin typeface="-apple-system"/>
              </a:rPr>
              <a:t>/</a:t>
            </a:r>
            <a:r>
              <a:rPr lang="zh-CN" altLang="en-US" b="1" i="0" dirty="0">
                <a:solidFill>
                  <a:srgbClr val="121212"/>
                </a:solidFill>
                <a:effectLst/>
                <a:latin typeface="-apple-system"/>
              </a:rPr>
              <a:t>写的场合</a:t>
            </a:r>
            <a:endParaRPr lang="en-US" altLang="zh-CN" b="1" i="0" dirty="0">
              <a:solidFill>
                <a:srgbClr val="121212"/>
              </a:solidFill>
              <a:effectLst/>
              <a:latin typeface="-apple-system"/>
            </a:endParaRPr>
          </a:p>
          <a:p>
            <a:pPr algn="l"/>
            <a:endParaRPr lang="zh-CN" altLang="en-US" b="1" i="0" dirty="0">
              <a:solidFill>
                <a:srgbClr val="121212"/>
              </a:solidFill>
              <a:effectLst/>
              <a:latin typeface="-apple-system"/>
            </a:endParaRPr>
          </a:p>
          <a:p>
            <a:pPr algn="l"/>
            <a:r>
              <a:rPr lang="zh-CN" altLang="en-US" b="0" i="0" dirty="0">
                <a:solidFill>
                  <a:srgbClr val="121212"/>
                </a:solidFill>
                <a:effectLst/>
                <a:latin typeface="-apple-system"/>
              </a:rPr>
              <a:t>在如今的互联网中，越来越多的存在高并发的情况，比如天猫双</a:t>
            </a:r>
            <a:r>
              <a:rPr lang="en-US" altLang="zh-CN" b="0" i="0" dirty="0">
                <a:solidFill>
                  <a:srgbClr val="121212"/>
                </a:solidFill>
                <a:effectLst/>
                <a:latin typeface="-apple-system"/>
              </a:rPr>
              <a:t>11</a:t>
            </a:r>
            <a:r>
              <a:rPr lang="zh-CN" altLang="en-US" b="0" i="0" dirty="0">
                <a:solidFill>
                  <a:srgbClr val="121212"/>
                </a:solidFill>
                <a:effectLst/>
                <a:latin typeface="-apple-system"/>
              </a:rPr>
              <a:t>、或者是学校选课等，这些场合都是在某一个瞬间或者是某一个短暂的时刻有</a:t>
            </a:r>
            <a:r>
              <a:rPr lang="zh-CN" altLang="en-US" b="1" i="0" dirty="0">
                <a:solidFill>
                  <a:srgbClr val="121212"/>
                </a:solidFill>
                <a:effectLst/>
                <a:latin typeface="-apple-system"/>
              </a:rPr>
              <a:t>成千上万的请求</a:t>
            </a:r>
            <a:r>
              <a:rPr lang="zh-CN" altLang="en-US" b="0" i="0" dirty="0">
                <a:solidFill>
                  <a:srgbClr val="121212"/>
                </a:solidFill>
                <a:effectLst/>
                <a:latin typeface="-apple-system"/>
              </a:rPr>
              <a:t>到达服务器，如果单纯的使用数据库来进行处理，就算不崩，也会很慢的，</a:t>
            </a:r>
            <a:r>
              <a:rPr lang="zh-CN" altLang="en-US" b="1" i="0" dirty="0">
                <a:solidFill>
                  <a:srgbClr val="121212"/>
                </a:solidFill>
                <a:effectLst/>
                <a:latin typeface="-apple-system"/>
              </a:rPr>
              <a:t>轻则造成用户体验极差用户量流失</a:t>
            </a:r>
            <a:r>
              <a:rPr lang="zh-CN" altLang="en-US" b="0" i="0" dirty="0">
                <a:solidFill>
                  <a:srgbClr val="121212"/>
                </a:solidFill>
                <a:effectLst/>
                <a:latin typeface="-apple-system"/>
              </a:rPr>
              <a:t>，</a:t>
            </a:r>
            <a:r>
              <a:rPr lang="zh-CN" altLang="en-US" b="1" i="0" dirty="0">
                <a:solidFill>
                  <a:srgbClr val="121212"/>
                </a:solidFill>
                <a:effectLst/>
                <a:latin typeface="-apple-system"/>
              </a:rPr>
              <a:t>重则数据库瘫痪，服务宕机</a:t>
            </a:r>
            <a:r>
              <a:rPr lang="zh-CN" altLang="en-US" b="0" i="0" dirty="0">
                <a:solidFill>
                  <a:srgbClr val="121212"/>
                </a:solidFill>
                <a:effectLst/>
                <a:latin typeface="-apple-system"/>
              </a:rPr>
              <a:t>，而这样的场合都是不允许的！</a:t>
            </a:r>
          </a:p>
          <a:p>
            <a:pPr algn="l"/>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所以我们需要使用 </a:t>
            </a:r>
            <a:r>
              <a:rPr lang="en-US" altLang="zh-CN" b="0" i="0" dirty="0">
                <a:solidFill>
                  <a:srgbClr val="121212"/>
                </a:solidFill>
                <a:effectLst/>
                <a:latin typeface="-apple-system"/>
              </a:rPr>
              <a:t>Redis </a:t>
            </a:r>
            <a:r>
              <a:rPr lang="zh-CN" altLang="en-US" b="0" i="0" dirty="0">
                <a:solidFill>
                  <a:srgbClr val="121212"/>
                </a:solidFill>
                <a:effectLst/>
                <a:latin typeface="-apple-system"/>
              </a:rPr>
              <a:t>来应对这样的高并发需求的场合，</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如</a:t>
            </a:r>
            <a:r>
              <a:rPr lang="en-US" altLang="zh-CN" b="0" i="0" dirty="0">
                <a:solidFill>
                  <a:srgbClr val="121212"/>
                </a:solidFill>
                <a:effectLst/>
                <a:latin typeface="-apple-system"/>
              </a:rPr>
              <a:t>PPT</a:t>
            </a:r>
            <a:r>
              <a:rPr lang="zh-CN" altLang="en-US" b="0" i="0" dirty="0">
                <a:solidFill>
                  <a:srgbClr val="121212"/>
                </a:solidFill>
                <a:effectLst/>
                <a:latin typeface="-apple-system"/>
              </a:rPr>
              <a:t>所示的流程图，</a:t>
            </a:r>
            <a:r>
              <a:rPr lang="en-US" altLang="zh-CN" b="0" i="0" dirty="0">
                <a:solidFill>
                  <a:srgbClr val="121212"/>
                </a:solidFill>
                <a:effectLst/>
                <a:latin typeface="-apple-system"/>
              </a:rPr>
              <a:t>Redis</a:t>
            </a:r>
            <a:r>
              <a:rPr lang="zh-CN" altLang="en-US" b="0" i="0" dirty="0">
                <a:solidFill>
                  <a:srgbClr val="121212"/>
                </a:solidFill>
                <a:effectLst/>
                <a:latin typeface="-apple-system"/>
              </a:rPr>
              <a:t>是这样应对的：</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当一个请求到达服务器时，只是把业务数据在 </a:t>
            </a:r>
            <a:r>
              <a:rPr lang="en-US" altLang="zh-CN" b="0" i="0" dirty="0">
                <a:solidFill>
                  <a:srgbClr val="121212"/>
                </a:solidFill>
                <a:effectLst/>
                <a:latin typeface="-apple-system"/>
              </a:rPr>
              <a:t>Redis </a:t>
            </a:r>
            <a:r>
              <a:rPr lang="zh-CN" altLang="en-US" b="0" i="0" dirty="0">
                <a:solidFill>
                  <a:srgbClr val="121212"/>
                </a:solidFill>
                <a:effectLst/>
                <a:latin typeface="-apple-system"/>
              </a:rPr>
              <a:t>上进行读写，而没有对数据库进行任何的操作，这样就能大大提高读写的速度，从而满足</a:t>
            </a:r>
            <a:r>
              <a:rPr lang="zh-CN" altLang="en-US" b="1" i="0" dirty="0">
                <a:solidFill>
                  <a:srgbClr val="121212"/>
                </a:solidFill>
                <a:effectLst/>
                <a:latin typeface="-apple-system"/>
              </a:rPr>
              <a:t>高速响应的需求</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gn="l"/>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但是这些缓存的数据仍然需要持久化，也就是存入数据库之中，所以在一个请求操作完 </a:t>
            </a:r>
            <a:r>
              <a:rPr lang="en-US" altLang="zh-CN" b="0" i="0" dirty="0">
                <a:solidFill>
                  <a:srgbClr val="121212"/>
                </a:solidFill>
                <a:effectLst/>
                <a:latin typeface="-apple-system"/>
              </a:rPr>
              <a:t>Redis </a:t>
            </a:r>
            <a:r>
              <a:rPr lang="zh-CN" altLang="en-US" b="0" i="0" dirty="0">
                <a:solidFill>
                  <a:srgbClr val="121212"/>
                </a:solidFill>
                <a:effectLst/>
                <a:latin typeface="-apple-system"/>
              </a:rPr>
              <a:t>的读</a:t>
            </a:r>
            <a:r>
              <a:rPr lang="en-US" altLang="zh-CN" b="0" i="0" dirty="0">
                <a:solidFill>
                  <a:srgbClr val="121212"/>
                </a:solidFill>
                <a:effectLst/>
                <a:latin typeface="-apple-system"/>
              </a:rPr>
              <a:t>/</a:t>
            </a:r>
            <a:r>
              <a:rPr lang="zh-CN" altLang="en-US" b="0" i="0" dirty="0">
                <a:solidFill>
                  <a:srgbClr val="121212"/>
                </a:solidFill>
                <a:effectLst/>
                <a:latin typeface="-apple-system"/>
              </a:rPr>
              <a:t>写之后，会去</a:t>
            </a:r>
            <a:r>
              <a:rPr lang="zh-CN" altLang="en-US" b="1" i="0" dirty="0">
                <a:solidFill>
                  <a:srgbClr val="121212"/>
                </a:solidFill>
                <a:effectLst/>
                <a:latin typeface="-apple-system"/>
              </a:rPr>
              <a:t>判断该高速读</a:t>
            </a:r>
            <a:r>
              <a:rPr lang="en-US" altLang="zh-CN" b="1" i="0" dirty="0">
                <a:solidFill>
                  <a:srgbClr val="121212"/>
                </a:solidFill>
                <a:effectLst/>
                <a:latin typeface="-apple-system"/>
              </a:rPr>
              <a:t>/</a:t>
            </a:r>
            <a:r>
              <a:rPr lang="zh-CN" altLang="en-US" b="1" i="0" dirty="0">
                <a:solidFill>
                  <a:srgbClr val="121212"/>
                </a:solidFill>
                <a:effectLst/>
                <a:latin typeface="-apple-system"/>
              </a:rPr>
              <a:t>写的业务是否结束</a:t>
            </a:r>
            <a:r>
              <a:rPr lang="zh-CN" altLang="en-US" b="0" i="0" dirty="0">
                <a:solidFill>
                  <a:srgbClr val="121212"/>
                </a:solidFill>
                <a:effectLst/>
                <a:latin typeface="-apple-system"/>
              </a:rPr>
              <a:t>，如果不成立，则不会操作数据库；如果成立，则触发事件将 </a:t>
            </a:r>
            <a:r>
              <a:rPr lang="en-US" altLang="zh-CN" b="0" i="0" dirty="0">
                <a:solidFill>
                  <a:srgbClr val="121212"/>
                </a:solidFill>
                <a:effectLst/>
                <a:latin typeface="-apple-system"/>
              </a:rPr>
              <a:t>Redis </a:t>
            </a:r>
            <a:r>
              <a:rPr lang="zh-CN" altLang="en-US" b="0" i="0" dirty="0">
                <a:solidFill>
                  <a:srgbClr val="121212"/>
                </a:solidFill>
                <a:effectLst/>
                <a:latin typeface="-apple-system"/>
              </a:rPr>
              <a:t>的缓存的数据以批量的形式</a:t>
            </a:r>
            <a:r>
              <a:rPr lang="zh-CN" altLang="en-US" b="1" i="0" dirty="0">
                <a:solidFill>
                  <a:srgbClr val="121212"/>
                </a:solidFill>
                <a:effectLst/>
                <a:latin typeface="-apple-system"/>
              </a:rPr>
              <a:t>一次性写入数据库</a:t>
            </a:r>
            <a:r>
              <a:rPr lang="zh-CN" altLang="en-US" b="0" i="0" dirty="0">
                <a:solidFill>
                  <a:srgbClr val="121212"/>
                </a:solidFill>
                <a:effectLst/>
                <a:latin typeface="-apple-system"/>
              </a:rPr>
              <a:t>，从而完成持久化的工作。</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24</a:t>
            </a:fld>
            <a:endParaRPr lang="zh-CN" altLang="en-US"/>
          </a:p>
        </p:txBody>
      </p:sp>
    </p:spTree>
    <p:extLst>
      <p:ext uri="{BB962C8B-B14F-4D97-AF65-F5344CB8AC3E}">
        <p14:creationId xmlns:p14="http://schemas.microsoft.com/office/powerpoint/2010/main" val="2567183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在本项目中，</a:t>
            </a:r>
            <a:r>
              <a:rPr lang="en-US" altLang="zh-CN" dirty="0"/>
              <a:t>Redis </a:t>
            </a:r>
            <a:r>
              <a:rPr lang="zh-CN" altLang="en-US" dirty="0"/>
              <a:t>作为 </a:t>
            </a:r>
            <a:r>
              <a:rPr lang="en-US" altLang="zh-CN" dirty="0"/>
              <a:t>MySQL </a:t>
            </a:r>
            <a:r>
              <a:rPr lang="zh-CN" altLang="en-US" dirty="0"/>
              <a:t>查询结果的缓存，也考虑缓存的过期时间、缓存的更新机制等问题，以保证缓存的一致性和正确性。此外，对于需要进行 </a:t>
            </a:r>
            <a:r>
              <a:rPr lang="en-US" altLang="zh-CN" dirty="0"/>
              <a:t>MySQL </a:t>
            </a:r>
            <a:r>
              <a:rPr lang="zh-CN" altLang="en-US" dirty="0"/>
              <a:t>更新操作的数据，也同时会定期更新 </a:t>
            </a:r>
            <a:r>
              <a:rPr lang="en-US" altLang="zh-CN" dirty="0"/>
              <a:t>Redis </a:t>
            </a:r>
            <a:r>
              <a:rPr lang="zh-CN" altLang="en-US" dirty="0"/>
              <a:t>中的缓存，以避免数据不一致的问题</a:t>
            </a:r>
            <a:endParaRPr lang="en-US" altLang="zh-CN" dirty="0"/>
          </a:p>
          <a:p>
            <a:pPr algn="l"/>
            <a:endParaRPr lang="en-US" altLang="zh-CN" b="1" i="0" dirty="0">
              <a:solidFill>
                <a:srgbClr val="121212"/>
              </a:solidFill>
              <a:effectLst/>
              <a:latin typeface="-apple-system"/>
            </a:endParaRPr>
          </a:p>
          <a:p>
            <a:pPr algn="l"/>
            <a:r>
              <a:rPr lang="zh-CN" altLang="en-US" dirty="0"/>
              <a:t>下面以验证码背后机制为例，介绍一下</a:t>
            </a:r>
            <a:r>
              <a:rPr lang="en-US" altLang="zh-CN" dirty="0"/>
              <a:t>Redis</a:t>
            </a:r>
            <a:r>
              <a:rPr lang="zh-CN" altLang="en-US" dirty="0"/>
              <a:t>如何发挥其作用的：</a:t>
            </a:r>
            <a:endParaRPr lang="en-US" altLang="zh-CN" dirty="0"/>
          </a:p>
          <a:p>
            <a:pPr algn="l"/>
            <a:r>
              <a:rPr lang="en-US" altLang="zh-CN" dirty="0"/>
              <a:t>Redis </a:t>
            </a:r>
            <a:r>
              <a:rPr lang="zh-CN" altLang="en-US" dirty="0"/>
              <a:t>使用键值对的方式存储数据，因此可以使用手机号作为键，验证码作为值来存储数据。当 </a:t>
            </a:r>
            <a:r>
              <a:rPr lang="en-US" altLang="zh-CN" dirty="0"/>
              <a:t>Redis </a:t>
            </a:r>
            <a:r>
              <a:rPr lang="zh-CN" altLang="en-US" dirty="0"/>
              <a:t>接收到 </a:t>
            </a:r>
            <a:r>
              <a:rPr lang="en-US" altLang="zh-CN" dirty="0"/>
              <a:t>SET </a:t>
            </a:r>
            <a:r>
              <a:rPr lang="zh-CN" altLang="en-US" dirty="0"/>
              <a:t>命令时，它会在内部创建一个哈希表（</a:t>
            </a:r>
            <a:r>
              <a:rPr lang="en-US" altLang="zh-CN" dirty="0"/>
              <a:t>hash table</a:t>
            </a:r>
            <a:r>
              <a:rPr lang="zh-CN" altLang="en-US" dirty="0"/>
              <a:t>），将手机号作为键，验证码作为值，然后将哈希表存储到内存中。如果 </a:t>
            </a:r>
            <a:r>
              <a:rPr lang="en-US" altLang="zh-CN" dirty="0"/>
              <a:t>Redis </a:t>
            </a:r>
            <a:r>
              <a:rPr lang="zh-CN" altLang="en-US" dirty="0"/>
              <a:t>的持久化机制已启用，那么这个哈希表还会被写入磁盘中， 以便于在 </a:t>
            </a:r>
            <a:r>
              <a:rPr lang="en-US" altLang="zh-CN" dirty="0"/>
              <a:t>Redis </a:t>
            </a:r>
            <a:r>
              <a:rPr lang="zh-CN" altLang="en-US" dirty="0"/>
              <a:t>重启后可以恢复数据。在验证用户输入的验证码时，我们可以使用 </a:t>
            </a:r>
            <a:r>
              <a:rPr lang="en-US" altLang="zh-CN" dirty="0"/>
              <a:t>Redis </a:t>
            </a:r>
            <a:r>
              <a:rPr lang="zh-CN" altLang="en-US" dirty="0"/>
              <a:t>的 </a:t>
            </a:r>
            <a:r>
              <a:rPr lang="en-US" altLang="zh-CN" dirty="0"/>
              <a:t>GET </a:t>
            </a:r>
            <a:r>
              <a:rPr lang="zh-CN" altLang="en-US" dirty="0"/>
              <a:t>命令获取 手机号对应的验证码，并将其与用户输入的验证码进行比较。如果两者相等，则说明验证码正确，否则说明 验证码错误。时间戳是给予验证码一个生命周期，当超过时限时验证码失效，同时也限制短时间（如 </a:t>
            </a:r>
            <a:r>
              <a:rPr lang="en-US" altLang="zh-CN" dirty="0"/>
              <a:t>1min</a:t>
            </a:r>
            <a:r>
              <a:rPr lang="zh-CN" altLang="en-US" dirty="0"/>
              <a:t>） 内一个手机号只能申请一次验证码，避免重复请求让后台压力过大。</a:t>
            </a:r>
            <a:endParaRPr lang="zh-CN" altLang="en-US" b="1"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65A7C2C5-6CB9-4494-AA33-6FA6503D8A68}" type="slidenum">
              <a:rPr lang="zh-CN" altLang="en-US" smtClean="0"/>
              <a:t>25</a:t>
            </a:fld>
            <a:endParaRPr lang="zh-CN" altLang="en-US"/>
          </a:p>
        </p:txBody>
      </p:sp>
    </p:spTree>
    <p:extLst>
      <p:ext uri="{BB962C8B-B14F-4D97-AF65-F5344CB8AC3E}">
        <p14:creationId xmlns:p14="http://schemas.microsoft.com/office/powerpoint/2010/main" val="81271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由于时间原因，本项目只实现了较为简陋的前端，以及较为简单的功能，其他功能的实现与完善有待后期。</a:t>
            </a:r>
            <a:endParaRPr lang="en-US" altLang="zh-CN"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27</a:t>
            </a:fld>
            <a:endParaRPr lang="zh-CN" altLang="en-US"/>
          </a:p>
        </p:txBody>
      </p:sp>
    </p:spTree>
    <p:extLst>
      <p:ext uri="{BB962C8B-B14F-4D97-AF65-F5344CB8AC3E}">
        <p14:creationId xmlns:p14="http://schemas.microsoft.com/office/powerpoint/2010/main" val="1923466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汇报主要会分成一下三个部分展开，分别是：</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2</a:t>
            </a:fld>
            <a:endParaRPr lang="zh-CN" altLang="en-US"/>
          </a:p>
        </p:txBody>
      </p:sp>
    </p:spTree>
    <p:extLst>
      <p:ext uri="{BB962C8B-B14F-4D97-AF65-F5344CB8AC3E}">
        <p14:creationId xmlns:p14="http://schemas.microsoft.com/office/powerpoint/2010/main" val="3782678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28</a:t>
            </a:fld>
            <a:endParaRPr lang="zh-CN" altLang="en-US"/>
          </a:p>
        </p:txBody>
      </p:sp>
    </p:spTree>
    <p:extLst>
      <p:ext uri="{BB962C8B-B14F-4D97-AF65-F5344CB8AC3E}">
        <p14:creationId xmlns:p14="http://schemas.microsoft.com/office/powerpoint/2010/main" val="3023777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首先是项目介绍</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3</a:t>
            </a:fld>
            <a:endParaRPr lang="zh-CN" altLang="en-US"/>
          </a:p>
        </p:txBody>
      </p:sp>
    </p:spTree>
    <p:extLst>
      <p:ext uri="{BB962C8B-B14F-4D97-AF65-F5344CB8AC3E}">
        <p14:creationId xmlns:p14="http://schemas.microsoft.com/office/powerpoint/2010/main" val="1428548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鼠洞是一个专为</a:t>
            </a:r>
            <a:r>
              <a:rPr lang="en-US" altLang="zh-CN" dirty="0"/>
              <a:t>SHU</a:t>
            </a:r>
            <a:r>
              <a:rPr lang="zh-CN" altLang="en-US" dirty="0"/>
              <a:t>学子量身打造的在线问答网站，它提供了一个友好的评论和宣泄情绪的平台。该系统具有多种功能模块，包括用户注册、登录、问题提问回答、详情展示、内容搜索、不同场景下的排序处理和统计分析等。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提一句，起这个名字是因为联想到了北大有名的树洞，而且介于学校宣传口喜欢用“北有五四运动之北大，南有五卅运动之上大 ”这种，碰瓷其他以城市命名的高校，以及网络上流行的鼠鼠文学，加上上大的缩写正好是</a:t>
            </a:r>
            <a:r>
              <a:rPr lang="en-US" altLang="zh-CN" dirty="0"/>
              <a:t>SHU</a:t>
            </a:r>
            <a:r>
              <a:rPr lang="zh-CN" altLang="en-US" dirty="0"/>
              <a:t>鼠，</a:t>
            </a:r>
            <a:r>
              <a:rPr lang="en-US" altLang="zh-CN" dirty="0"/>
              <a:t>3</a:t>
            </a:r>
            <a:r>
              <a:rPr lang="zh-CN" altLang="en-US" dirty="0"/>
              <a:t>个</a:t>
            </a:r>
            <a:r>
              <a:rPr lang="en-US" altLang="zh-CN" dirty="0"/>
              <a:t>Buff</a:t>
            </a:r>
            <a:r>
              <a:rPr lang="zh-CN" altLang="en-US" dirty="0"/>
              <a:t>叠加在一起，就取了个鼠洞比较有意思的名字。</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4</a:t>
            </a:fld>
            <a:endParaRPr lang="zh-CN" altLang="en-US"/>
          </a:p>
        </p:txBody>
      </p:sp>
    </p:spTree>
    <p:extLst>
      <p:ext uri="{BB962C8B-B14F-4D97-AF65-F5344CB8AC3E}">
        <p14:creationId xmlns:p14="http://schemas.microsoft.com/office/powerpoint/2010/main" val="25516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第二部分是项目所用技术的介绍与分析</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12</a:t>
            </a:fld>
            <a:endParaRPr lang="zh-CN" altLang="en-US"/>
          </a:p>
        </p:txBody>
      </p:sp>
    </p:spTree>
    <p:extLst>
      <p:ext uri="{BB962C8B-B14F-4D97-AF65-F5344CB8AC3E}">
        <p14:creationId xmlns:p14="http://schemas.microsoft.com/office/powerpoint/2010/main" val="370438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网站背后的整体架构如右图所示。项目整体采用了</a:t>
            </a:r>
            <a:r>
              <a:rPr lang="en-US" altLang="zh-CN" dirty="0"/>
              <a:t>Spring</a:t>
            </a:r>
            <a:r>
              <a:rPr lang="zh-CN" altLang="en-US" dirty="0"/>
              <a:t>框架，一个开源的</a:t>
            </a:r>
            <a:r>
              <a:rPr lang="en-US" altLang="zh-CN" dirty="0"/>
              <a:t>Java</a:t>
            </a:r>
            <a:r>
              <a:rPr lang="zh-CN" altLang="en-US" dirty="0"/>
              <a:t>平台，它提供了一系列功能，包括依赖注入、面向切面编程和事务管理等。项目实现前后端分离、交互，主要功能及实现方法如下：</a:t>
            </a:r>
            <a:endParaRPr lang="en-US" altLang="zh-CN"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13</a:t>
            </a:fld>
            <a:endParaRPr lang="zh-CN" altLang="en-US"/>
          </a:p>
        </p:txBody>
      </p:sp>
    </p:spTree>
    <p:extLst>
      <p:ext uri="{BB962C8B-B14F-4D97-AF65-F5344CB8AC3E}">
        <p14:creationId xmlns:p14="http://schemas.microsoft.com/office/powerpoint/2010/main" val="3042521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UI</a:t>
            </a:r>
            <a:r>
              <a:rPr lang="zh-CN" altLang="en-US" dirty="0"/>
              <a:t>部分主要使用</a:t>
            </a:r>
            <a:r>
              <a:rPr lang="en-US" altLang="zh-CN" b="0" u="sng" dirty="0" err="1">
                <a:solidFill>
                  <a:srgbClr val="CC0000"/>
                </a:solidFill>
                <a:effectLst/>
                <a:latin typeface="Microsoft YaHei" panose="020B0503020204020204" pitchFamily="34" charset="-122"/>
                <a:ea typeface="Microsoft YaHei" panose="020B0503020204020204" pitchFamily="34" charset="-122"/>
                <a:hlinkClick r:id="rId3"/>
              </a:rPr>
              <a:t>Layui</a:t>
            </a:r>
            <a:r>
              <a:rPr lang="zh-CN" altLang="en-US" b="1" u="sng" dirty="0">
                <a:solidFill>
                  <a:srgbClr val="4007A2"/>
                </a:solidFill>
                <a:effectLst/>
                <a:latin typeface="Microsoft YaHei" panose="020B0503020204020204" pitchFamily="34" charset="-122"/>
                <a:ea typeface="Microsoft YaHei" panose="020B0503020204020204" pitchFamily="34" charset="-122"/>
                <a:hlinkClick r:id="rId3"/>
              </a:rPr>
              <a:t>，一个经典开源模块化前端 </a:t>
            </a:r>
            <a:r>
              <a:rPr lang="en-US" altLang="zh-CN" b="1" u="sng" dirty="0">
                <a:solidFill>
                  <a:srgbClr val="4007A2"/>
                </a:solidFill>
                <a:effectLst/>
                <a:latin typeface="Microsoft YaHei" panose="020B0503020204020204" pitchFamily="34" charset="-122"/>
                <a:ea typeface="Microsoft YaHei" panose="020B0503020204020204" pitchFamily="34" charset="-122"/>
                <a:hlinkClick r:id="rId3"/>
              </a:rPr>
              <a:t>UI </a:t>
            </a:r>
            <a:r>
              <a:rPr lang="zh-CN" altLang="en-US" b="1" u="sng" dirty="0">
                <a:solidFill>
                  <a:srgbClr val="4007A2"/>
                </a:solidFill>
                <a:effectLst/>
                <a:latin typeface="Microsoft YaHei" panose="020B0503020204020204" pitchFamily="34" charset="-122"/>
                <a:ea typeface="Microsoft YaHei" panose="020B0503020204020204" pitchFamily="34" charset="-122"/>
                <a:hlinkClick r:id="rId3"/>
              </a:rPr>
              <a:t>框架</a:t>
            </a:r>
            <a:r>
              <a:rPr lang="zh-CN" altLang="en-US" dirty="0"/>
              <a:t>，并由</a:t>
            </a:r>
            <a:r>
              <a:rPr lang="en-US" altLang="zh-CN" dirty="0"/>
              <a:t>HTML</a:t>
            </a:r>
            <a:r>
              <a:rPr lang="zh-CN" altLang="en-US" dirty="0"/>
              <a:t>、</a:t>
            </a:r>
            <a:r>
              <a:rPr lang="en-US" altLang="zh-CN" dirty="0"/>
              <a:t>CSS</a:t>
            </a:r>
            <a:r>
              <a:rPr lang="zh-CN" altLang="en-US" dirty="0"/>
              <a:t>、</a:t>
            </a:r>
            <a:r>
              <a:rPr lang="en-US" altLang="zh-CN" dirty="0"/>
              <a:t>JavaScript</a:t>
            </a:r>
            <a:r>
              <a:rPr lang="zh-CN" altLang="en-US" dirty="0"/>
              <a:t>等提供支持。</a:t>
            </a:r>
            <a:endParaRPr lang="en-US" altLang="zh-CN" dirty="0"/>
          </a:p>
          <a:p>
            <a:endParaRPr lang="en-US" altLang="zh-CN" dirty="0"/>
          </a:p>
          <a:p>
            <a:r>
              <a:rPr lang="zh-CN" altLang="en-US" dirty="0"/>
              <a:t>前端控制层采用</a:t>
            </a:r>
            <a:r>
              <a:rPr lang="en-US" altLang="zh-CN" dirty="0"/>
              <a:t>Spring MVC</a:t>
            </a:r>
            <a:r>
              <a:rPr lang="zh-CN" altLang="en-US" dirty="0"/>
              <a:t>，提供了一个强大的</a:t>
            </a:r>
            <a:r>
              <a:rPr lang="en-US" altLang="zh-CN" dirty="0"/>
              <a:t>Web</a:t>
            </a:r>
            <a:r>
              <a:rPr lang="zh-CN" altLang="en-US" dirty="0"/>
              <a:t>应用程序开发框架。它建立在</a:t>
            </a:r>
            <a:r>
              <a:rPr lang="en-US" altLang="zh-CN" dirty="0"/>
              <a:t>Spring</a:t>
            </a:r>
            <a:r>
              <a:rPr lang="zh-CN" altLang="en-US" dirty="0"/>
              <a:t>框架的核心功能之上，提供了一种简单、灵活且可扩展的方法来构建</a:t>
            </a:r>
            <a:r>
              <a:rPr lang="en-US" altLang="zh-CN" dirty="0"/>
              <a:t>Web</a:t>
            </a:r>
            <a:r>
              <a:rPr lang="zh-CN" altLang="en-US" dirty="0"/>
              <a:t>应用程序。</a:t>
            </a:r>
            <a:endParaRPr lang="en-US" altLang="zh-CN" dirty="0"/>
          </a:p>
          <a:p>
            <a:endParaRPr lang="en-US" altLang="zh-CN" dirty="0"/>
          </a:p>
          <a:p>
            <a:r>
              <a:rPr lang="zh-CN" altLang="en-US" dirty="0"/>
              <a:t>前端安全框架将</a:t>
            </a:r>
            <a:r>
              <a:rPr lang="en-US" altLang="zh-CN" dirty="0"/>
              <a:t>Apache Shiro</a:t>
            </a:r>
            <a:r>
              <a:rPr lang="zh-CN" altLang="en-US" dirty="0"/>
              <a:t>与</a:t>
            </a:r>
            <a:r>
              <a:rPr lang="en-US" altLang="zh-CN" dirty="0"/>
              <a:t>Spring</a:t>
            </a:r>
            <a:r>
              <a:rPr lang="zh-CN" altLang="en-US" dirty="0"/>
              <a:t>框架集成，提供了认证、授权、加密和会话管理等功能，可以满足不同应用程序的安全需求。</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14</a:t>
            </a:fld>
            <a:endParaRPr lang="zh-CN" altLang="en-US"/>
          </a:p>
        </p:txBody>
      </p:sp>
    </p:spTree>
    <p:extLst>
      <p:ext uri="{BB962C8B-B14F-4D97-AF65-F5344CB8AC3E}">
        <p14:creationId xmlns:p14="http://schemas.microsoft.com/office/powerpoint/2010/main" val="3344672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后端</a:t>
            </a:r>
            <a:r>
              <a:rPr lang="en-US" altLang="zh-CN" dirty="0"/>
              <a:t>RabbitMQ</a:t>
            </a:r>
            <a:r>
              <a:rPr lang="zh-CN" altLang="en-US" dirty="0"/>
              <a:t>作为一个消息队列中间件，可以帮助应用程序在分布式环境中进行异步通信，并与</a:t>
            </a:r>
            <a:r>
              <a:rPr lang="en-US" altLang="zh-CN" dirty="0"/>
              <a:t>Spring</a:t>
            </a:r>
            <a:r>
              <a:rPr lang="zh-CN" altLang="en-US" dirty="0"/>
              <a:t>框架集成，以提供可靠的消息传递功能。</a:t>
            </a:r>
            <a:endParaRPr lang="en-US" altLang="zh-CN" dirty="0"/>
          </a:p>
          <a:p>
            <a:endParaRPr lang="en-US" altLang="zh-CN" dirty="0"/>
          </a:p>
          <a:p>
            <a:r>
              <a:rPr lang="en-US" altLang="zh-CN" dirty="0" err="1"/>
              <a:t>MyBatis</a:t>
            </a:r>
            <a:r>
              <a:rPr lang="zh-CN" altLang="en-US" dirty="0"/>
              <a:t>是</a:t>
            </a:r>
            <a:r>
              <a:rPr lang="zh-CN" altLang="en-US" b="0" i="0" dirty="0">
                <a:solidFill>
                  <a:srgbClr val="71777D"/>
                </a:solidFill>
                <a:effectLst/>
                <a:latin typeface="Arial" panose="020B0604020202020204" pitchFamily="34" charset="0"/>
              </a:rPr>
              <a:t>一款优秀的持久层框架，它支持自定义 </a:t>
            </a:r>
            <a:r>
              <a:rPr lang="en-US" altLang="zh-CN" b="0" i="0" dirty="0">
                <a:solidFill>
                  <a:srgbClr val="71777D"/>
                </a:solidFill>
                <a:effectLst/>
                <a:latin typeface="Arial" panose="020B0604020202020204" pitchFamily="34" charset="0"/>
              </a:rPr>
              <a:t>SQL</a:t>
            </a:r>
            <a:r>
              <a:rPr lang="zh-CN" altLang="en-US" b="0" i="0" dirty="0">
                <a:solidFill>
                  <a:srgbClr val="71777D"/>
                </a:solidFill>
                <a:effectLst/>
                <a:latin typeface="Arial" panose="020B0604020202020204" pitchFamily="34" charset="0"/>
              </a:rPr>
              <a:t>、存储过程以及高级映射。</a:t>
            </a:r>
            <a:endParaRPr lang="en-US" altLang="zh-CN"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15</a:t>
            </a:fld>
            <a:endParaRPr lang="zh-CN" altLang="en-US"/>
          </a:p>
        </p:txBody>
      </p:sp>
    </p:spTree>
    <p:extLst>
      <p:ext uri="{BB962C8B-B14F-4D97-AF65-F5344CB8AC3E}">
        <p14:creationId xmlns:p14="http://schemas.microsoft.com/office/powerpoint/2010/main" val="1993982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然后着重介绍所用的数据库，首先是</a:t>
            </a:r>
            <a:r>
              <a:rPr lang="en-US" altLang="zh-CN" dirty="0"/>
              <a:t>MySQL</a:t>
            </a:r>
            <a:r>
              <a:rPr lang="zh-CN" altLang="en-US" dirty="0"/>
              <a:t>。它是一个关系数据库管理系统，可以用来存储应用程序的数据，以提供数据持久化功能，还有</a:t>
            </a:r>
            <a:r>
              <a:rPr lang="en-US" altLang="zh-CN" dirty="0"/>
              <a:t>PPT</a:t>
            </a:r>
            <a:r>
              <a:rPr lang="zh-CN" altLang="en-US" dirty="0"/>
              <a:t>上所述的一些性质。由于</a:t>
            </a:r>
            <a:r>
              <a:rPr lang="en-US" altLang="zh-CN" dirty="0"/>
              <a:t>MySQL</a:t>
            </a:r>
            <a:r>
              <a:rPr lang="zh-CN" altLang="en-US" dirty="0"/>
              <a:t>大家在实验中已经使用过，十分的熟悉，因此不过多介绍。</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16</a:t>
            </a:fld>
            <a:endParaRPr lang="zh-CN" altLang="en-US"/>
          </a:p>
        </p:txBody>
      </p:sp>
    </p:spTree>
    <p:extLst>
      <p:ext uri="{BB962C8B-B14F-4D97-AF65-F5344CB8AC3E}">
        <p14:creationId xmlns:p14="http://schemas.microsoft.com/office/powerpoint/2010/main" val="224636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53502D5C-AA8C-4595-A33F-B9794B6268AF}" type="datetimeFigureOut">
              <a:rPr lang="zh-CN" altLang="en-US" smtClean="0"/>
              <a:t>2023/5/22</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53502D5C-AA8C-4595-A33F-B9794B6268AF}" type="datetimeFigureOut">
              <a:rPr lang="zh-CN" altLang="en-US" smtClean="0"/>
              <a:t>2023/5/22</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325901E-03BB-9AA9-8D62-12997F194F1E}"/>
              </a:ext>
            </a:extLst>
          </p:cNvPr>
          <p:cNvSpPr txBox="1"/>
          <p:nvPr userDrawn="1"/>
        </p:nvSpPr>
        <p:spPr>
          <a:xfrm>
            <a:off x="0" y="6732766"/>
            <a:ext cx="407368" cy="112788"/>
          </a:xfrm>
          <a:prstGeom prst="rect">
            <a:avLst/>
          </a:prstGeom>
          <a:noFill/>
        </p:spPr>
        <p:txBody>
          <a:bodyPr wrap="square" rtlCol="0">
            <a:spAutoFit/>
          </a:bodyPr>
          <a:lstStyle/>
          <a:p>
            <a:r>
              <a:rPr lang="zh-CN" altLang="en-US" sz="133" dirty="0">
                <a:solidFill>
                  <a:schemeClr val="bg1"/>
                </a:solidFill>
              </a:rPr>
              <a:t>木卫林</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53502D5C-AA8C-4595-A33F-B9794B6268AF}" type="datetimeFigureOut">
              <a:rPr lang="zh-CN" altLang="en-US" smtClean="0"/>
              <a:t>2023/5/22</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2"/>
            <a:ext cx="2743200" cy="365125"/>
          </a:xfrm>
          <a:prstGeom prst="rect">
            <a:avLst/>
          </a:prstGeom>
        </p:spPr>
        <p:txBody>
          <a:bodyPr/>
          <a:lstStyle/>
          <a:p>
            <a:fld id="{53502D5C-AA8C-4595-A33F-B9794B6268AF}" type="datetimeFigureOut">
              <a:rPr lang="zh-CN" altLang="en-US" smtClean="0"/>
              <a:t>2023/5/22</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2"/>
            <a:ext cx="2743200" cy="365125"/>
          </a:xfrm>
          <a:prstGeom prst="rect">
            <a:avLst/>
          </a:prstGeom>
        </p:spPr>
        <p:txBody>
          <a:bodyPr/>
          <a:lstStyle/>
          <a:p>
            <a:fld id="{53502D5C-AA8C-4595-A33F-B9794B6268AF}" type="datetimeFigureOut">
              <a:rPr lang="zh-CN" altLang="en-US" smtClean="0"/>
              <a:t>2023/5/22</a:t>
            </a:fld>
            <a:endParaRPr lang="zh-CN" altLang="en-US"/>
          </a:p>
        </p:txBody>
      </p:sp>
      <p:sp>
        <p:nvSpPr>
          <p:cNvPr id="8" name="页脚占位符 7"/>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2"/>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a:prstGeom prst="rect">
            <a:avLst/>
          </a:prstGeom>
        </p:spPr>
        <p:txBody>
          <a:bodyPr/>
          <a:lstStyle/>
          <a:p>
            <a:fld id="{53502D5C-AA8C-4595-A33F-B9794B6268AF}" type="datetimeFigureOut">
              <a:rPr lang="zh-CN" altLang="en-US" smtClean="0"/>
              <a:t>2023/5/22</a:t>
            </a:fld>
            <a:endParaRPr lang="zh-CN" altLang="en-US"/>
          </a:p>
        </p:txBody>
      </p:sp>
      <p:sp>
        <p:nvSpPr>
          <p:cNvPr id="4" name="页脚占位符 3"/>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2"/>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2"/>
            <a:ext cx="2743200" cy="365125"/>
          </a:xfrm>
          <a:prstGeom prst="rect">
            <a:avLst/>
          </a:prstGeom>
        </p:spPr>
        <p:txBody>
          <a:bodyPr/>
          <a:lstStyle/>
          <a:p>
            <a:fld id="{53502D5C-AA8C-4595-A33F-B9794B6268AF}" type="datetimeFigureOut">
              <a:rPr lang="zh-CN" altLang="en-US" smtClean="0"/>
              <a:t>2023/5/22</a:t>
            </a:fld>
            <a:endParaRPr lang="zh-CN" altLang="en-US"/>
          </a:p>
        </p:txBody>
      </p:sp>
      <p:sp>
        <p:nvSpPr>
          <p:cNvPr id="3" name="页脚占位符 2"/>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2"/>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a:lstStyle/>
          <a:p>
            <a:fld id="{53502D5C-AA8C-4595-A33F-B9794B6268AF}" type="datetimeFigureOut">
              <a:rPr lang="zh-CN" altLang="en-US" smtClean="0"/>
              <a:t>2023/5/22</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a:lstStyle/>
          <a:p>
            <a:fld id="{53502D5C-AA8C-4595-A33F-B9794B6268AF}" type="datetimeFigureOut">
              <a:rPr lang="zh-CN" altLang="en-US" smtClean="0"/>
              <a:t>2023/5/22</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20.png"/><Relationship Id="rId7"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xml"/><Relationship Id="rId6" Type="http://schemas.microsoft.com/office/2007/relationships/hdphoto" Target="../media/hdphoto3.wdp"/><Relationship Id="rId5" Type="http://schemas.openxmlformats.org/officeDocument/2006/relationships/image" Target="../media/image21.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2.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6.png"/><Relationship Id="rId7"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8.jpeg"/><Relationship Id="rId5" Type="http://schemas.openxmlformats.org/officeDocument/2006/relationships/image" Target="../media/image17.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1" y="1"/>
            <a:ext cx="12215105" cy="4201553"/>
          </a:xfrm>
          <a:prstGeom prst="rect">
            <a:avLst/>
          </a:prstGeom>
          <a:solidFill>
            <a:srgbClr val="0E419C"/>
          </a:solidFill>
          <a:ln>
            <a:noFill/>
          </a:ln>
          <a:effectLst>
            <a:outerShdw blurRad="63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dirty="0">
              <a:solidFill>
                <a:srgbClr val="FFFFFF"/>
              </a:solidFill>
              <a:cs typeface="+mn-ea"/>
              <a:sym typeface="+mn-lt"/>
            </a:endParaRPr>
          </a:p>
        </p:txBody>
      </p:sp>
      <p:pic>
        <p:nvPicPr>
          <p:cNvPr id="3" name="图形 2">
            <a:extLst>
              <a:ext uri="{FF2B5EF4-FFF2-40B4-BE49-F238E27FC236}">
                <a16:creationId xmlns:a16="http://schemas.microsoft.com/office/drawing/2014/main" id="{6BE62B5F-662B-5F32-3B3E-139FE8AAB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046" y="570158"/>
            <a:ext cx="2554412" cy="874015"/>
          </a:xfrm>
          <a:prstGeom prst="rect">
            <a:avLst/>
          </a:prstGeom>
        </p:spPr>
      </p:pic>
      <p:sp>
        <p:nvSpPr>
          <p:cNvPr id="2" name="文本框 1">
            <a:extLst>
              <a:ext uri="{FF2B5EF4-FFF2-40B4-BE49-F238E27FC236}">
                <a16:creationId xmlns:a16="http://schemas.microsoft.com/office/drawing/2014/main" id="{970EE8D3-93F4-2563-F434-F8F2C109D5BA}"/>
              </a:ext>
            </a:extLst>
          </p:cNvPr>
          <p:cNvSpPr txBox="1"/>
          <p:nvPr/>
        </p:nvSpPr>
        <p:spPr>
          <a:xfrm>
            <a:off x="823147" y="2131115"/>
            <a:ext cx="6340197" cy="923330"/>
          </a:xfrm>
          <a:prstGeom prst="rect">
            <a:avLst/>
          </a:prstGeom>
          <a:noFill/>
        </p:spPr>
        <p:txBody>
          <a:bodyPr wrap="none" rtlCol="0">
            <a:spAutoFit/>
          </a:bodyPr>
          <a:lstStyle/>
          <a:p>
            <a:r>
              <a:rPr lang="zh-CN" altLang="en-US" sz="5400" spc="600" dirty="0">
                <a:solidFill>
                  <a:schemeClr val="bg1"/>
                </a:solidFill>
                <a:effectLst>
                  <a:outerShdw blurRad="38100" dist="38100" dir="2700000" algn="tl" rotWithShape="0">
                    <a:prstClr val="black">
                      <a:alpha val="29000"/>
                    </a:prstClr>
                  </a:outerShdw>
                </a:effectLst>
                <a:latin typeface="思源黑体 CN Heavy" panose="020B0A00000000000000" pitchFamily="34" charset="-122"/>
                <a:ea typeface="思源黑体 CN Heavy" panose="020B0A00000000000000" pitchFamily="34" charset="-122"/>
                <a:cs typeface="+mn-ea"/>
                <a:sym typeface="+mn-lt"/>
              </a:rPr>
              <a:t>毕业论文答辩模板</a:t>
            </a:r>
          </a:p>
        </p:txBody>
      </p:sp>
      <p:sp>
        <p:nvSpPr>
          <p:cNvPr id="5" name="文本框 4">
            <a:extLst>
              <a:ext uri="{FF2B5EF4-FFF2-40B4-BE49-F238E27FC236}">
                <a16:creationId xmlns:a16="http://schemas.microsoft.com/office/drawing/2014/main" id="{2DDF5495-8EC0-6FDE-01F4-477E37ACE0D6}"/>
              </a:ext>
            </a:extLst>
          </p:cNvPr>
          <p:cNvSpPr txBox="1"/>
          <p:nvPr/>
        </p:nvSpPr>
        <p:spPr>
          <a:xfrm>
            <a:off x="962041" y="3132445"/>
            <a:ext cx="5787162" cy="261610"/>
          </a:xfrm>
          <a:prstGeom prst="rect">
            <a:avLst/>
          </a:prstGeom>
          <a:noFill/>
        </p:spPr>
        <p:txBody>
          <a:bodyPr wrap="none" rtlCol="0">
            <a:spAutoFit/>
          </a:bodyPr>
          <a:lstStyle/>
          <a:p>
            <a:r>
              <a:rPr lang="en-US" altLang="zh-CN" sz="1100" spc="600" dirty="0">
                <a:solidFill>
                  <a:schemeClr val="bg1">
                    <a:alpha val="82000"/>
                  </a:schemeClr>
                </a:solidFill>
                <a:cs typeface="+mn-ea"/>
                <a:sym typeface="+mn-lt"/>
              </a:rPr>
              <a:t>GRADUATION THESIS DEFENSE TEMPLATE</a:t>
            </a:r>
            <a:endParaRPr lang="zh-CN" altLang="en-US" sz="1100" spc="600" dirty="0">
              <a:solidFill>
                <a:schemeClr val="bg1">
                  <a:alpha val="82000"/>
                </a:schemeClr>
              </a:solidFill>
              <a:cs typeface="+mn-ea"/>
              <a:sym typeface="+mn-lt"/>
            </a:endParaRPr>
          </a:p>
        </p:txBody>
      </p:sp>
      <p:grpSp>
        <p:nvGrpSpPr>
          <p:cNvPr id="6" name="组合 5">
            <a:extLst>
              <a:ext uri="{FF2B5EF4-FFF2-40B4-BE49-F238E27FC236}">
                <a16:creationId xmlns:a16="http://schemas.microsoft.com/office/drawing/2014/main" id="{11CA0742-87FA-3CE1-2120-110A3E9BAD3C}"/>
              </a:ext>
            </a:extLst>
          </p:cNvPr>
          <p:cNvGrpSpPr/>
          <p:nvPr/>
        </p:nvGrpSpPr>
        <p:grpSpPr>
          <a:xfrm>
            <a:off x="407368" y="5507646"/>
            <a:ext cx="11351125" cy="369626"/>
            <a:chOff x="205850" y="5616012"/>
            <a:chExt cx="11351125" cy="369626"/>
          </a:xfrm>
        </p:grpSpPr>
        <p:grpSp>
          <p:nvGrpSpPr>
            <p:cNvPr id="8" name="组合 7">
              <a:extLst>
                <a:ext uri="{FF2B5EF4-FFF2-40B4-BE49-F238E27FC236}">
                  <a16:creationId xmlns:a16="http://schemas.microsoft.com/office/drawing/2014/main" id="{783585A3-1FD3-40AA-57A4-238D7DC6F586}"/>
                </a:ext>
              </a:extLst>
            </p:cNvPr>
            <p:cNvGrpSpPr/>
            <p:nvPr/>
          </p:nvGrpSpPr>
          <p:grpSpPr>
            <a:xfrm>
              <a:off x="604527" y="5616012"/>
              <a:ext cx="10952448" cy="369626"/>
              <a:chOff x="994126" y="4996864"/>
              <a:chExt cx="10952448" cy="369626"/>
            </a:xfrm>
          </p:grpSpPr>
          <p:sp>
            <p:nvSpPr>
              <p:cNvPr id="22" name="文本框 21">
                <a:extLst>
                  <a:ext uri="{FF2B5EF4-FFF2-40B4-BE49-F238E27FC236}">
                    <a16:creationId xmlns:a16="http://schemas.microsoft.com/office/drawing/2014/main" id="{735C7724-371E-2678-4F11-15F1EA6C8325}"/>
                  </a:ext>
                </a:extLst>
              </p:cNvPr>
              <p:cNvSpPr txBox="1"/>
              <p:nvPr/>
            </p:nvSpPr>
            <p:spPr>
              <a:xfrm>
                <a:off x="994126" y="4997158"/>
                <a:ext cx="2114682" cy="369332"/>
              </a:xfrm>
              <a:prstGeom prst="rect">
                <a:avLst/>
              </a:prstGeom>
              <a:noFill/>
            </p:spPr>
            <p:txBody>
              <a:bodyPr wrap="none" rtlCol="0">
                <a:spAutoFit/>
              </a:bodyPr>
              <a:lstStyle/>
              <a:p>
                <a:pPr algn="ctr"/>
                <a:r>
                  <a:rPr lang="zh-CN" altLang="en-US" b="1" spc="300" dirty="0">
                    <a:solidFill>
                      <a:srgbClr val="122E66"/>
                    </a:solidFill>
                    <a:cs typeface="+mn-ea"/>
                    <a:sym typeface="+mn-lt"/>
                  </a:rPr>
                  <a:t>答辩人：</a:t>
                </a:r>
                <a:r>
                  <a:rPr lang="en-US" altLang="zh-CN" b="1" spc="300" dirty="0">
                    <a:solidFill>
                      <a:srgbClr val="122E66"/>
                    </a:solidFill>
                    <a:cs typeface="+mn-ea"/>
                    <a:sym typeface="+mn-lt"/>
                  </a:rPr>
                  <a:t>×××</a:t>
                </a:r>
                <a:endParaRPr lang="zh-CN" altLang="en-US" b="1" spc="300" dirty="0">
                  <a:solidFill>
                    <a:srgbClr val="122E66"/>
                  </a:solidFill>
                  <a:cs typeface="+mn-ea"/>
                  <a:sym typeface="+mn-lt"/>
                </a:endParaRPr>
              </a:p>
            </p:txBody>
          </p:sp>
          <p:sp>
            <p:nvSpPr>
              <p:cNvPr id="23" name="文本框 22">
                <a:extLst>
                  <a:ext uri="{FF2B5EF4-FFF2-40B4-BE49-F238E27FC236}">
                    <a16:creationId xmlns:a16="http://schemas.microsoft.com/office/drawing/2014/main" id="{A24571C0-D8F9-3295-7083-0D9F88F52918}"/>
                  </a:ext>
                </a:extLst>
              </p:cNvPr>
              <p:cNvSpPr txBox="1"/>
              <p:nvPr/>
            </p:nvSpPr>
            <p:spPr>
              <a:xfrm>
                <a:off x="9556176" y="4996864"/>
                <a:ext cx="2390398" cy="369332"/>
              </a:xfrm>
              <a:prstGeom prst="rect">
                <a:avLst/>
              </a:prstGeom>
              <a:noFill/>
            </p:spPr>
            <p:txBody>
              <a:bodyPr wrap="none" rtlCol="0">
                <a:spAutoFit/>
              </a:bodyPr>
              <a:lstStyle/>
              <a:p>
                <a:pPr algn="ctr"/>
                <a:r>
                  <a:rPr lang="zh-CN" altLang="en-US" b="1" spc="300" dirty="0">
                    <a:solidFill>
                      <a:srgbClr val="122E66"/>
                    </a:solidFill>
                    <a:cs typeface="+mn-ea"/>
                    <a:sym typeface="+mn-lt"/>
                  </a:rPr>
                  <a:t>答辩时间：</a:t>
                </a:r>
                <a:r>
                  <a:rPr lang="en-US" altLang="zh-CN" b="1" spc="300" dirty="0">
                    <a:solidFill>
                      <a:srgbClr val="122E66"/>
                    </a:solidFill>
                    <a:cs typeface="+mn-ea"/>
                    <a:sym typeface="+mn-lt"/>
                  </a:rPr>
                  <a:t>×××</a:t>
                </a:r>
                <a:endParaRPr lang="zh-CN" altLang="en-US" b="1" spc="300" dirty="0">
                  <a:solidFill>
                    <a:srgbClr val="122E66"/>
                  </a:solidFill>
                  <a:cs typeface="+mn-ea"/>
                  <a:sym typeface="+mn-lt"/>
                </a:endParaRPr>
              </a:p>
            </p:txBody>
          </p:sp>
          <p:sp>
            <p:nvSpPr>
              <p:cNvPr id="24" name="文本框 23">
                <a:extLst>
                  <a:ext uri="{FF2B5EF4-FFF2-40B4-BE49-F238E27FC236}">
                    <a16:creationId xmlns:a16="http://schemas.microsoft.com/office/drawing/2014/main" id="{967BC2B0-4F7D-804F-8572-029A83B73BAB}"/>
                  </a:ext>
                </a:extLst>
              </p:cNvPr>
              <p:cNvSpPr txBox="1"/>
              <p:nvPr/>
            </p:nvSpPr>
            <p:spPr>
              <a:xfrm>
                <a:off x="5302619" y="4996864"/>
                <a:ext cx="1838965" cy="369332"/>
              </a:xfrm>
              <a:prstGeom prst="rect">
                <a:avLst/>
              </a:prstGeom>
              <a:noFill/>
            </p:spPr>
            <p:txBody>
              <a:bodyPr wrap="none" rtlCol="0">
                <a:spAutoFit/>
              </a:bodyPr>
              <a:lstStyle/>
              <a:p>
                <a:pPr algn="ctr"/>
                <a:r>
                  <a:rPr lang="zh-CN" altLang="en-US" b="1" spc="300" dirty="0">
                    <a:solidFill>
                      <a:srgbClr val="122E66"/>
                    </a:solidFill>
                    <a:cs typeface="+mn-ea"/>
                    <a:sym typeface="+mn-lt"/>
                  </a:rPr>
                  <a:t>导师：</a:t>
                </a:r>
                <a:r>
                  <a:rPr lang="en-US" altLang="zh-CN" b="1" spc="300" dirty="0">
                    <a:solidFill>
                      <a:srgbClr val="122E66"/>
                    </a:solidFill>
                    <a:cs typeface="+mn-ea"/>
                    <a:sym typeface="+mn-lt"/>
                  </a:rPr>
                  <a:t>×××</a:t>
                </a:r>
                <a:endParaRPr lang="zh-CN" altLang="en-US" b="1" spc="300" dirty="0">
                  <a:solidFill>
                    <a:srgbClr val="122E66"/>
                  </a:solidFill>
                  <a:cs typeface="+mn-ea"/>
                  <a:sym typeface="+mn-lt"/>
                </a:endParaRPr>
              </a:p>
            </p:txBody>
          </p:sp>
        </p:grpSp>
        <p:sp>
          <p:nvSpPr>
            <p:cNvPr id="10" name="iconfont-1047-784241">
              <a:extLst>
                <a:ext uri="{FF2B5EF4-FFF2-40B4-BE49-F238E27FC236}">
                  <a16:creationId xmlns:a16="http://schemas.microsoft.com/office/drawing/2014/main" id="{F0439785-B52A-E0C3-6C73-8989B4320E5A}"/>
                </a:ext>
              </a:extLst>
            </p:cNvPr>
            <p:cNvSpPr/>
            <p:nvPr/>
          </p:nvSpPr>
          <p:spPr>
            <a:xfrm>
              <a:off x="8846810" y="5640618"/>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cs typeface="+mn-ea"/>
                <a:sym typeface="+mn-lt"/>
              </a:endParaRPr>
            </a:p>
          </p:txBody>
        </p:sp>
        <p:pic>
          <p:nvPicPr>
            <p:cNvPr id="11" name="图形 10">
              <a:extLst>
                <a:ext uri="{FF2B5EF4-FFF2-40B4-BE49-F238E27FC236}">
                  <a16:creationId xmlns:a16="http://schemas.microsoft.com/office/drawing/2014/main" id="{49B744DB-1825-722F-F9F2-BAB55BC1D2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850" y="5616306"/>
              <a:ext cx="369332" cy="369332"/>
            </a:xfrm>
            <a:prstGeom prst="rect">
              <a:avLst/>
            </a:prstGeom>
          </p:spPr>
        </p:pic>
        <p:pic>
          <p:nvPicPr>
            <p:cNvPr id="12" name="图形 11">
              <a:extLst>
                <a:ext uri="{FF2B5EF4-FFF2-40B4-BE49-F238E27FC236}">
                  <a16:creationId xmlns:a16="http://schemas.microsoft.com/office/drawing/2014/main" id="{025279F8-C95D-ABC8-BB9A-F2B188D9684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1396" y="5661248"/>
              <a:ext cx="292924" cy="292924"/>
            </a:xfrm>
            <a:prstGeom prst="rect">
              <a:avLst/>
            </a:prstGeom>
          </p:spPr>
        </p:pic>
      </p:grpSp>
      <p:sp>
        <p:nvSpPr>
          <p:cNvPr id="25" name="文本框 24">
            <a:extLst>
              <a:ext uri="{FF2B5EF4-FFF2-40B4-BE49-F238E27FC236}">
                <a16:creationId xmlns:a16="http://schemas.microsoft.com/office/drawing/2014/main" id="{A396865C-C98F-66FE-138C-EDFCBDB0E7B4}"/>
              </a:ext>
            </a:extLst>
          </p:cNvPr>
          <p:cNvSpPr txBox="1"/>
          <p:nvPr/>
        </p:nvSpPr>
        <p:spPr>
          <a:xfrm>
            <a:off x="823817" y="3649667"/>
            <a:ext cx="3454792" cy="307777"/>
          </a:xfrm>
          <a:prstGeom prst="rect">
            <a:avLst/>
          </a:prstGeom>
          <a:noFill/>
        </p:spPr>
        <p:txBody>
          <a:bodyPr wrap="none" rtlCol="0">
            <a:spAutoFit/>
          </a:bodyPr>
          <a:lstStyle/>
          <a:p>
            <a:pPr algn="ctr"/>
            <a:r>
              <a:rPr lang="zh-CN" altLang="en-US" sz="1400" spc="300" dirty="0">
                <a:solidFill>
                  <a:schemeClr val="bg1">
                    <a:alpha val="65000"/>
                  </a:schemeClr>
                </a:solidFill>
                <a:latin typeface="+mj-ea"/>
                <a:ea typeface="+mj-ea"/>
              </a:rPr>
              <a:t>上海大学丨计算机工程与科学学院</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383"/>
          <p:cNvSpPr/>
          <p:nvPr/>
        </p:nvSpPr>
        <p:spPr bwMode="auto">
          <a:xfrm>
            <a:off x="375773" y="2663094"/>
            <a:ext cx="2873897" cy="474595"/>
          </a:xfrm>
          <a:custGeom>
            <a:avLst/>
            <a:gdLst>
              <a:gd name="T0" fmla="*/ 806 w 878"/>
              <a:gd name="T1" fmla="*/ 145 h 145"/>
              <a:gd name="T2" fmla="*/ 878 w 878"/>
              <a:gd name="T3" fmla="*/ 72 h 145"/>
              <a:gd name="T4" fmla="*/ 806 w 878"/>
              <a:gd name="T5" fmla="*/ 0 h 145"/>
              <a:gd name="T6" fmla="*/ 750 w 878"/>
              <a:gd name="T7" fmla="*/ 58 h 145"/>
              <a:gd name="T8" fmla="*/ 128 w 878"/>
              <a:gd name="T9" fmla="*/ 58 h 145"/>
              <a:gd name="T10" fmla="*/ 72 w 878"/>
              <a:gd name="T11" fmla="*/ 0 h 145"/>
              <a:gd name="T12" fmla="*/ 0 w 878"/>
              <a:gd name="T13" fmla="*/ 72 h 145"/>
              <a:gd name="T14" fmla="*/ 72 w 878"/>
              <a:gd name="T15" fmla="*/ 145 h 145"/>
              <a:gd name="T16" fmla="*/ 128 w 878"/>
              <a:gd name="T17" fmla="*/ 89 h 145"/>
              <a:gd name="T18" fmla="*/ 750 w 878"/>
              <a:gd name="T19" fmla="*/ 89 h 145"/>
              <a:gd name="T20" fmla="*/ 806 w 878"/>
              <a:gd name="T21"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8" h="145">
                <a:moveTo>
                  <a:pt x="806" y="145"/>
                </a:moveTo>
                <a:lnTo>
                  <a:pt x="878" y="72"/>
                </a:lnTo>
                <a:lnTo>
                  <a:pt x="806" y="0"/>
                </a:lnTo>
                <a:lnTo>
                  <a:pt x="750" y="58"/>
                </a:lnTo>
                <a:lnTo>
                  <a:pt x="128" y="58"/>
                </a:lnTo>
                <a:lnTo>
                  <a:pt x="72" y="0"/>
                </a:lnTo>
                <a:lnTo>
                  <a:pt x="0" y="72"/>
                </a:lnTo>
                <a:lnTo>
                  <a:pt x="72" y="145"/>
                </a:lnTo>
                <a:lnTo>
                  <a:pt x="128" y="89"/>
                </a:lnTo>
                <a:lnTo>
                  <a:pt x="750" y="89"/>
                </a:lnTo>
                <a:lnTo>
                  <a:pt x="806" y="145"/>
                </a:lnTo>
                <a:close/>
              </a:path>
            </a:pathLst>
          </a:custGeom>
          <a:solidFill>
            <a:srgbClr val="0E419C"/>
          </a:solidFill>
          <a:ln>
            <a:noFill/>
          </a:ln>
        </p:spPr>
        <p:txBody>
          <a:bodyPr vert="horz" wrap="square" lIns="182880" tIns="91440" rIns="182880" bIns="91440" numCol="1" anchor="t" anchorCtr="0" compatLnSpc="1"/>
          <a:lstStyle/>
          <a:p>
            <a:endParaRPr lang="en-US">
              <a:cs typeface="+mn-ea"/>
              <a:sym typeface="+mn-lt"/>
            </a:endParaRPr>
          </a:p>
        </p:txBody>
      </p:sp>
      <p:sp>
        <p:nvSpPr>
          <p:cNvPr id="16" name="Freeform 384"/>
          <p:cNvSpPr/>
          <p:nvPr/>
        </p:nvSpPr>
        <p:spPr bwMode="auto">
          <a:xfrm>
            <a:off x="2549199" y="2276872"/>
            <a:ext cx="1099805" cy="1253585"/>
          </a:xfrm>
          <a:custGeom>
            <a:avLst/>
            <a:gdLst>
              <a:gd name="T0" fmla="*/ 144 w 336"/>
              <a:gd name="T1" fmla="*/ 0 h 383"/>
              <a:gd name="T2" fmla="*/ 0 w 336"/>
              <a:gd name="T3" fmla="*/ 142 h 383"/>
              <a:gd name="T4" fmla="*/ 58 w 336"/>
              <a:gd name="T5" fmla="*/ 142 h 383"/>
              <a:gd name="T6" fmla="*/ 144 w 336"/>
              <a:gd name="T7" fmla="*/ 56 h 383"/>
              <a:gd name="T8" fmla="*/ 280 w 336"/>
              <a:gd name="T9" fmla="*/ 190 h 383"/>
              <a:gd name="T10" fmla="*/ 144 w 336"/>
              <a:gd name="T11" fmla="*/ 327 h 383"/>
              <a:gd name="T12" fmla="*/ 58 w 336"/>
              <a:gd name="T13" fmla="*/ 239 h 383"/>
              <a:gd name="T14" fmla="*/ 0 w 336"/>
              <a:gd name="T15" fmla="*/ 239 h 383"/>
              <a:gd name="T16" fmla="*/ 144 w 336"/>
              <a:gd name="T17" fmla="*/ 383 h 383"/>
              <a:gd name="T18" fmla="*/ 336 w 336"/>
              <a:gd name="T19" fmla="*/ 190 h 383"/>
              <a:gd name="T20" fmla="*/ 144 w 336"/>
              <a:gd name="T2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83">
                <a:moveTo>
                  <a:pt x="144" y="0"/>
                </a:moveTo>
                <a:lnTo>
                  <a:pt x="0" y="142"/>
                </a:lnTo>
                <a:lnTo>
                  <a:pt x="58" y="142"/>
                </a:lnTo>
                <a:lnTo>
                  <a:pt x="144" y="56"/>
                </a:lnTo>
                <a:lnTo>
                  <a:pt x="280" y="190"/>
                </a:lnTo>
                <a:lnTo>
                  <a:pt x="144" y="327"/>
                </a:lnTo>
                <a:lnTo>
                  <a:pt x="58" y="239"/>
                </a:lnTo>
                <a:lnTo>
                  <a:pt x="0" y="239"/>
                </a:lnTo>
                <a:lnTo>
                  <a:pt x="144" y="383"/>
                </a:lnTo>
                <a:lnTo>
                  <a:pt x="336" y="190"/>
                </a:lnTo>
                <a:lnTo>
                  <a:pt x="144" y="0"/>
                </a:lnTo>
                <a:close/>
              </a:path>
            </a:pathLst>
          </a:custGeom>
          <a:solidFill>
            <a:srgbClr val="7F7F7F"/>
          </a:solidFill>
          <a:ln>
            <a:noFill/>
          </a:ln>
        </p:spPr>
        <p:txBody>
          <a:bodyPr vert="horz" wrap="square" lIns="182880" tIns="91440" rIns="182880" bIns="91440" numCol="1" anchor="t" anchorCtr="0" compatLnSpc="1"/>
          <a:lstStyle/>
          <a:p>
            <a:endParaRPr lang="en-US">
              <a:cs typeface="+mn-ea"/>
              <a:sym typeface="+mn-lt"/>
            </a:endParaRPr>
          </a:p>
        </p:txBody>
      </p:sp>
      <p:sp>
        <p:nvSpPr>
          <p:cNvPr id="17" name="Freeform 385"/>
          <p:cNvSpPr/>
          <p:nvPr/>
        </p:nvSpPr>
        <p:spPr bwMode="auto">
          <a:xfrm>
            <a:off x="5396911" y="2276872"/>
            <a:ext cx="1093260" cy="1253585"/>
          </a:xfrm>
          <a:custGeom>
            <a:avLst/>
            <a:gdLst>
              <a:gd name="T0" fmla="*/ 144 w 334"/>
              <a:gd name="T1" fmla="*/ 0 h 383"/>
              <a:gd name="T2" fmla="*/ 0 w 334"/>
              <a:gd name="T3" fmla="*/ 142 h 383"/>
              <a:gd name="T4" fmla="*/ 56 w 334"/>
              <a:gd name="T5" fmla="*/ 142 h 383"/>
              <a:gd name="T6" fmla="*/ 144 w 334"/>
              <a:gd name="T7" fmla="*/ 56 h 383"/>
              <a:gd name="T8" fmla="*/ 278 w 334"/>
              <a:gd name="T9" fmla="*/ 190 h 383"/>
              <a:gd name="T10" fmla="*/ 144 w 334"/>
              <a:gd name="T11" fmla="*/ 327 h 383"/>
              <a:gd name="T12" fmla="*/ 56 w 334"/>
              <a:gd name="T13" fmla="*/ 239 h 383"/>
              <a:gd name="T14" fmla="*/ 0 w 334"/>
              <a:gd name="T15" fmla="*/ 239 h 383"/>
              <a:gd name="T16" fmla="*/ 144 w 334"/>
              <a:gd name="T17" fmla="*/ 383 h 383"/>
              <a:gd name="T18" fmla="*/ 334 w 334"/>
              <a:gd name="T19" fmla="*/ 190 h 383"/>
              <a:gd name="T20" fmla="*/ 144 w 334"/>
              <a:gd name="T2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83">
                <a:moveTo>
                  <a:pt x="144" y="0"/>
                </a:moveTo>
                <a:lnTo>
                  <a:pt x="0" y="142"/>
                </a:lnTo>
                <a:lnTo>
                  <a:pt x="56" y="142"/>
                </a:lnTo>
                <a:lnTo>
                  <a:pt x="144" y="56"/>
                </a:lnTo>
                <a:lnTo>
                  <a:pt x="278" y="190"/>
                </a:lnTo>
                <a:lnTo>
                  <a:pt x="144" y="327"/>
                </a:lnTo>
                <a:lnTo>
                  <a:pt x="56" y="239"/>
                </a:lnTo>
                <a:lnTo>
                  <a:pt x="0" y="239"/>
                </a:lnTo>
                <a:lnTo>
                  <a:pt x="144" y="383"/>
                </a:lnTo>
                <a:lnTo>
                  <a:pt x="334" y="190"/>
                </a:lnTo>
                <a:lnTo>
                  <a:pt x="144" y="0"/>
                </a:lnTo>
                <a:close/>
              </a:path>
            </a:pathLst>
          </a:custGeom>
          <a:solidFill>
            <a:schemeClr val="accent1">
              <a:lumMod val="75000"/>
            </a:schemeClr>
          </a:solidFill>
          <a:ln>
            <a:noFill/>
          </a:ln>
        </p:spPr>
        <p:txBody>
          <a:bodyPr vert="horz" wrap="square" lIns="182880" tIns="91440" rIns="182880" bIns="91440" numCol="1" anchor="t" anchorCtr="0" compatLnSpc="1"/>
          <a:lstStyle/>
          <a:p>
            <a:endParaRPr lang="en-US">
              <a:cs typeface="+mn-ea"/>
              <a:sym typeface="+mn-lt"/>
            </a:endParaRPr>
          </a:p>
        </p:txBody>
      </p:sp>
      <p:sp>
        <p:nvSpPr>
          <p:cNvPr id="18" name="Freeform 386"/>
          <p:cNvSpPr/>
          <p:nvPr/>
        </p:nvSpPr>
        <p:spPr bwMode="auto">
          <a:xfrm>
            <a:off x="3439518" y="2663094"/>
            <a:ext cx="2657864" cy="474595"/>
          </a:xfrm>
          <a:custGeom>
            <a:avLst/>
            <a:gdLst>
              <a:gd name="T0" fmla="*/ 740 w 812"/>
              <a:gd name="T1" fmla="*/ 0 h 145"/>
              <a:gd name="T2" fmla="*/ 682 w 812"/>
              <a:gd name="T3" fmla="*/ 58 h 145"/>
              <a:gd name="T4" fmla="*/ 0 w 812"/>
              <a:gd name="T5" fmla="*/ 58 h 145"/>
              <a:gd name="T6" fmla="*/ 0 w 812"/>
              <a:gd name="T7" fmla="*/ 89 h 145"/>
              <a:gd name="T8" fmla="*/ 682 w 812"/>
              <a:gd name="T9" fmla="*/ 89 h 145"/>
              <a:gd name="T10" fmla="*/ 740 w 812"/>
              <a:gd name="T11" fmla="*/ 145 h 145"/>
              <a:gd name="T12" fmla="*/ 812 w 812"/>
              <a:gd name="T13" fmla="*/ 72 h 145"/>
              <a:gd name="T14" fmla="*/ 740 w 812"/>
              <a:gd name="T15" fmla="*/ 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2" h="145">
                <a:moveTo>
                  <a:pt x="740" y="0"/>
                </a:moveTo>
                <a:lnTo>
                  <a:pt x="682" y="58"/>
                </a:lnTo>
                <a:lnTo>
                  <a:pt x="0" y="58"/>
                </a:lnTo>
                <a:lnTo>
                  <a:pt x="0" y="89"/>
                </a:lnTo>
                <a:lnTo>
                  <a:pt x="682" y="89"/>
                </a:lnTo>
                <a:lnTo>
                  <a:pt x="740" y="145"/>
                </a:lnTo>
                <a:lnTo>
                  <a:pt x="812" y="72"/>
                </a:lnTo>
                <a:lnTo>
                  <a:pt x="740" y="0"/>
                </a:lnTo>
                <a:close/>
              </a:path>
            </a:pathLst>
          </a:custGeom>
          <a:solidFill>
            <a:srgbClr val="7F7F7F"/>
          </a:solidFill>
          <a:ln>
            <a:noFill/>
          </a:ln>
        </p:spPr>
        <p:txBody>
          <a:bodyPr vert="horz" wrap="square" lIns="182880" tIns="91440" rIns="182880" bIns="91440" numCol="1" anchor="t" anchorCtr="0" compatLnSpc="1"/>
          <a:lstStyle/>
          <a:p>
            <a:endParaRPr lang="en-US">
              <a:cs typeface="+mn-ea"/>
              <a:sym typeface="+mn-lt"/>
            </a:endParaRPr>
          </a:p>
        </p:txBody>
      </p:sp>
      <p:sp>
        <p:nvSpPr>
          <p:cNvPr id="19" name="Freeform 387"/>
          <p:cNvSpPr/>
          <p:nvPr/>
        </p:nvSpPr>
        <p:spPr bwMode="auto">
          <a:xfrm>
            <a:off x="8349366" y="2276872"/>
            <a:ext cx="1099805" cy="1253585"/>
          </a:xfrm>
          <a:custGeom>
            <a:avLst/>
            <a:gdLst>
              <a:gd name="T0" fmla="*/ 144 w 336"/>
              <a:gd name="T1" fmla="*/ 0 h 383"/>
              <a:gd name="T2" fmla="*/ 0 w 336"/>
              <a:gd name="T3" fmla="*/ 142 h 383"/>
              <a:gd name="T4" fmla="*/ 58 w 336"/>
              <a:gd name="T5" fmla="*/ 142 h 383"/>
              <a:gd name="T6" fmla="*/ 144 w 336"/>
              <a:gd name="T7" fmla="*/ 56 h 383"/>
              <a:gd name="T8" fmla="*/ 278 w 336"/>
              <a:gd name="T9" fmla="*/ 190 h 383"/>
              <a:gd name="T10" fmla="*/ 144 w 336"/>
              <a:gd name="T11" fmla="*/ 327 h 383"/>
              <a:gd name="T12" fmla="*/ 58 w 336"/>
              <a:gd name="T13" fmla="*/ 239 h 383"/>
              <a:gd name="T14" fmla="*/ 0 w 336"/>
              <a:gd name="T15" fmla="*/ 239 h 383"/>
              <a:gd name="T16" fmla="*/ 144 w 336"/>
              <a:gd name="T17" fmla="*/ 383 h 383"/>
              <a:gd name="T18" fmla="*/ 336 w 336"/>
              <a:gd name="T19" fmla="*/ 190 h 383"/>
              <a:gd name="T20" fmla="*/ 144 w 336"/>
              <a:gd name="T2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83">
                <a:moveTo>
                  <a:pt x="144" y="0"/>
                </a:moveTo>
                <a:lnTo>
                  <a:pt x="0" y="142"/>
                </a:lnTo>
                <a:lnTo>
                  <a:pt x="58" y="142"/>
                </a:lnTo>
                <a:lnTo>
                  <a:pt x="144" y="56"/>
                </a:lnTo>
                <a:lnTo>
                  <a:pt x="278" y="190"/>
                </a:lnTo>
                <a:lnTo>
                  <a:pt x="144" y="327"/>
                </a:lnTo>
                <a:lnTo>
                  <a:pt x="58" y="239"/>
                </a:lnTo>
                <a:lnTo>
                  <a:pt x="0" y="239"/>
                </a:lnTo>
                <a:lnTo>
                  <a:pt x="144" y="383"/>
                </a:lnTo>
                <a:lnTo>
                  <a:pt x="336" y="190"/>
                </a:lnTo>
                <a:lnTo>
                  <a:pt x="144" y="0"/>
                </a:lnTo>
                <a:close/>
              </a:path>
            </a:pathLst>
          </a:custGeom>
          <a:solidFill>
            <a:schemeClr val="bg1">
              <a:lumMod val="65000"/>
            </a:schemeClr>
          </a:solidFill>
          <a:ln>
            <a:noFill/>
          </a:ln>
        </p:spPr>
        <p:txBody>
          <a:bodyPr vert="horz" wrap="square" lIns="182880" tIns="91440" rIns="182880" bIns="91440" numCol="1" anchor="t" anchorCtr="0" compatLnSpc="1"/>
          <a:lstStyle/>
          <a:p>
            <a:endParaRPr lang="en-US">
              <a:cs typeface="+mn-ea"/>
              <a:sym typeface="+mn-lt"/>
            </a:endParaRPr>
          </a:p>
        </p:txBody>
      </p:sp>
      <p:sp>
        <p:nvSpPr>
          <p:cNvPr id="20" name="Freeform 388"/>
          <p:cNvSpPr/>
          <p:nvPr/>
        </p:nvSpPr>
        <p:spPr bwMode="auto">
          <a:xfrm>
            <a:off x="6391975" y="2663094"/>
            <a:ext cx="2657864" cy="474595"/>
          </a:xfrm>
          <a:custGeom>
            <a:avLst/>
            <a:gdLst>
              <a:gd name="T0" fmla="*/ 740 w 812"/>
              <a:gd name="T1" fmla="*/ 0 h 145"/>
              <a:gd name="T2" fmla="*/ 682 w 812"/>
              <a:gd name="T3" fmla="*/ 58 h 145"/>
              <a:gd name="T4" fmla="*/ 0 w 812"/>
              <a:gd name="T5" fmla="*/ 58 h 145"/>
              <a:gd name="T6" fmla="*/ 0 w 812"/>
              <a:gd name="T7" fmla="*/ 89 h 145"/>
              <a:gd name="T8" fmla="*/ 682 w 812"/>
              <a:gd name="T9" fmla="*/ 89 h 145"/>
              <a:gd name="T10" fmla="*/ 740 w 812"/>
              <a:gd name="T11" fmla="*/ 145 h 145"/>
              <a:gd name="T12" fmla="*/ 812 w 812"/>
              <a:gd name="T13" fmla="*/ 72 h 145"/>
              <a:gd name="T14" fmla="*/ 740 w 812"/>
              <a:gd name="T15" fmla="*/ 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2" h="145">
                <a:moveTo>
                  <a:pt x="740" y="0"/>
                </a:moveTo>
                <a:lnTo>
                  <a:pt x="682" y="58"/>
                </a:lnTo>
                <a:lnTo>
                  <a:pt x="0" y="58"/>
                </a:lnTo>
                <a:lnTo>
                  <a:pt x="0" y="89"/>
                </a:lnTo>
                <a:lnTo>
                  <a:pt x="682" y="89"/>
                </a:lnTo>
                <a:lnTo>
                  <a:pt x="740" y="145"/>
                </a:lnTo>
                <a:lnTo>
                  <a:pt x="812" y="72"/>
                </a:lnTo>
                <a:lnTo>
                  <a:pt x="740" y="0"/>
                </a:lnTo>
                <a:close/>
              </a:path>
            </a:pathLst>
          </a:custGeom>
          <a:solidFill>
            <a:schemeClr val="accent1">
              <a:lumMod val="75000"/>
            </a:schemeClr>
          </a:solidFill>
          <a:ln>
            <a:noFill/>
          </a:ln>
        </p:spPr>
        <p:txBody>
          <a:bodyPr vert="horz" wrap="square" lIns="182880" tIns="91440" rIns="182880" bIns="91440" numCol="1" anchor="t" anchorCtr="0" compatLnSpc="1"/>
          <a:lstStyle/>
          <a:p>
            <a:endParaRPr lang="en-US">
              <a:cs typeface="+mn-ea"/>
              <a:sym typeface="+mn-lt"/>
            </a:endParaRPr>
          </a:p>
        </p:txBody>
      </p:sp>
      <p:sp>
        <p:nvSpPr>
          <p:cNvPr id="21" name="Freeform 390"/>
          <p:cNvSpPr/>
          <p:nvPr/>
        </p:nvSpPr>
        <p:spPr bwMode="auto">
          <a:xfrm>
            <a:off x="9344430" y="2663094"/>
            <a:ext cx="2657864" cy="474595"/>
          </a:xfrm>
          <a:custGeom>
            <a:avLst/>
            <a:gdLst>
              <a:gd name="T0" fmla="*/ 740 w 812"/>
              <a:gd name="T1" fmla="*/ 0 h 145"/>
              <a:gd name="T2" fmla="*/ 684 w 812"/>
              <a:gd name="T3" fmla="*/ 58 h 145"/>
              <a:gd name="T4" fmla="*/ 0 w 812"/>
              <a:gd name="T5" fmla="*/ 58 h 145"/>
              <a:gd name="T6" fmla="*/ 0 w 812"/>
              <a:gd name="T7" fmla="*/ 89 h 145"/>
              <a:gd name="T8" fmla="*/ 684 w 812"/>
              <a:gd name="T9" fmla="*/ 89 h 145"/>
              <a:gd name="T10" fmla="*/ 740 w 812"/>
              <a:gd name="T11" fmla="*/ 145 h 145"/>
              <a:gd name="T12" fmla="*/ 812 w 812"/>
              <a:gd name="T13" fmla="*/ 72 h 145"/>
              <a:gd name="T14" fmla="*/ 740 w 812"/>
              <a:gd name="T15" fmla="*/ 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2" h="145">
                <a:moveTo>
                  <a:pt x="740" y="0"/>
                </a:moveTo>
                <a:lnTo>
                  <a:pt x="684" y="58"/>
                </a:lnTo>
                <a:lnTo>
                  <a:pt x="0" y="58"/>
                </a:lnTo>
                <a:lnTo>
                  <a:pt x="0" y="89"/>
                </a:lnTo>
                <a:lnTo>
                  <a:pt x="684" y="89"/>
                </a:lnTo>
                <a:lnTo>
                  <a:pt x="740" y="145"/>
                </a:lnTo>
                <a:lnTo>
                  <a:pt x="812" y="72"/>
                </a:lnTo>
                <a:lnTo>
                  <a:pt x="740" y="0"/>
                </a:lnTo>
                <a:close/>
              </a:path>
            </a:pathLst>
          </a:custGeom>
          <a:solidFill>
            <a:schemeClr val="bg1">
              <a:lumMod val="65000"/>
            </a:schemeClr>
          </a:solidFill>
          <a:ln>
            <a:noFill/>
          </a:ln>
        </p:spPr>
        <p:txBody>
          <a:bodyPr vert="horz" wrap="square" lIns="182880" tIns="91440" rIns="182880" bIns="91440" numCol="1" anchor="t" anchorCtr="0" compatLnSpc="1"/>
          <a:lstStyle/>
          <a:p>
            <a:endParaRPr lang="en-US">
              <a:cs typeface="+mn-ea"/>
              <a:sym typeface="+mn-lt"/>
            </a:endParaRPr>
          </a:p>
        </p:txBody>
      </p:sp>
      <p:grpSp>
        <p:nvGrpSpPr>
          <p:cNvPr id="26" name="组合 25"/>
          <p:cNvGrpSpPr/>
          <p:nvPr/>
        </p:nvGrpSpPr>
        <p:grpSpPr>
          <a:xfrm>
            <a:off x="1415480" y="4077072"/>
            <a:ext cx="3070118" cy="1880840"/>
            <a:chOff x="407038" y="1497725"/>
            <a:chExt cx="3235426" cy="1500201"/>
          </a:xfrm>
        </p:grpSpPr>
        <p:sp>
          <p:nvSpPr>
            <p:cNvPr id="27" name="Rectangle 31"/>
            <p:cNvSpPr/>
            <p:nvPr/>
          </p:nvSpPr>
          <p:spPr>
            <a:xfrm>
              <a:off x="647078" y="1497725"/>
              <a:ext cx="2755344" cy="294588"/>
            </a:xfrm>
            <a:prstGeom prst="rect">
              <a:avLst/>
            </a:prstGeom>
          </p:spPr>
          <p:txBody>
            <a:bodyPr wrap="square">
              <a:spAutoFit/>
            </a:bodyPr>
            <a:lstStyle/>
            <a:p>
              <a:pPr algn="ctr">
                <a:lnSpc>
                  <a:spcPct val="90000"/>
                </a:lnSpc>
              </a:pPr>
              <a:r>
                <a:rPr lang="zh-CN" altLang="en-US" sz="2000" b="1" dirty="0">
                  <a:solidFill>
                    <a:schemeClr val="tx1">
                      <a:lumMod val="65000"/>
                      <a:lumOff val="35000"/>
                    </a:schemeClr>
                  </a:solidFill>
                  <a:cs typeface="+mn-ea"/>
                  <a:sym typeface="+mn-lt"/>
                </a:rPr>
                <a:t>标题</a:t>
              </a:r>
              <a:endParaRPr lang="en-US" sz="2000" b="1" dirty="0">
                <a:solidFill>
                  <a:schemeClr val="tx1">
                    <a:lumMod val="65000"/>
                    <a:lumOff val="35000"/>
                  </a:schemeClr>
                </a:solidFill>
                <a:cs typeface="+mn-ea"/>
                <a:sym typeface="+mn-lt"/>
              </a:endParaRPr>
            </a:p>
          </p:txBody>
        </p:sp>
        <p:sp>
          <p:nvSpPr>
            <p:cNvPr id="28" name="文本框 83"/>
            <p:cNvSpPr txBox="1"/>
            <p:nvPr/>
          </p:nvSpPr>
          <p:spPr>
            <a:xfrm>
              <a:off x="407038" y="1893222"/>
              <a:ext cx="3235426" cy="11047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grpSp>
      <p:grpSp>
        <p:nvGrpSpPr>
          <p:cNvPr id="29" name="组合 28"/>
          <p:cNvGrpSpPr/>
          <p:nvPr/>
        </p:nvGrpSpPr>
        <p:grpSpPr>
          <a:xfrm>
            <a:off x="4650789" y="4077072"/>
            <a:ext cx="3070118" cy="1880840"/>
            <a:chOff x="407038" y="1497725"/>
            <a:chExt cx="3235426" cy="1500201"/>
          </a:xfrm>
        </p:grpSpPr>
        <p:sp>
          <p:nvSpPr>
            <p:cNvPr id="30" name="Rectangle 31"/>
            <p:cNvSpPr/>
            <p:nvPr/>
          </p:nvSpPr>
          <p:spPr>
            <a:xfrm>
              <a:off x="464078" y="1497725"/>
              <a:ext cx="2755344" cy="294588"/>
            </a:xfrm>
            <a:prstGeom prst="rect">
              <a:avLst/>
            </a:prstGeom>
          </p:spPr>
          <p:txBody>
            <a:bodyPr wrap="square">
              <a:spAutoFit/>
            </a:bodyPr>
            <a:lstStyle/>
            <a:p>
              <a:pPr algn="ctr">
                <a:lnSpc>
                  <a:spcPct val="90000"/>
                </a:lnSpc>
              </a:pPr>
              <a:r>
                <a:rPr lang="zh-CN" altLang="en-US" sz="2000" b="1" dirty="0">
                  <a:solidFill>
                    <a:schemeClr val="tx1">
                      <a:lumMod val="65000"/>
                      <a:lumOff val="35000"/>
                    </a:schemeClr>
                  </a:solidFill>
                  <a:cs typeface="+mn-ea"/>
                  <a:sym typeface="+mn-lt"/>
                </a:rPr>
                <a:t>标题</a:t>
              </a:r>
              <a:endParaRPr lang="en-US" sz="2000" b="1" dirty="0">
                <a:solidFill>
                  <a:schemeClr val="tx1">
                    <a:lumMod val="65000"/>
                    <a:lumOff val="35000"/>
                  </a:schemeClr>
                </a:solidFill>
                <a:cs typeface="+mn-ea"/>
                <a:sym typeface="+mn-lt"/>
              </a:endParaRPr>
            </a:p>
          </p:txBody>
        </p:sp>
        <p:sp>
          <p:nvSpPr>
            <p:cNvPr id="31" name="文本框 83"/>
            <p:cNvSpPr txBox="1"/>
            <p:nvPr/>
          </p:nvSpPr>
          <p:spPr>
            <a:xfrm>
              <a:off x="407038" y="1893222"/>
              <a:ext cx="3235426" cy="11047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grpSp>
      <p:grpSp>
        <p:nvGrpSpPr>
          <p:cNvPr id="32" name="组合 31"/>
          <p:cNvGrpSpPr/>
          <p:nvPr/>
        </p:nvGrpSpPr>
        <p:grpSpPr>
          <a:xfrm>
            <a:off x="7886098" y="4077073"/>
            <a:ext cx="3070118" cy="1885754"/>
            <a:chOff x="407038" y="1493805"/>
            <a:chExt cx="3235426" cy="1504120"/>
          </a:xfrm>
        </p:grpSpPr>
        <p:sp>
          <p:nvSpPr>
            <p:cNvPr id="33" name="Rectangle 31"/>
            <p:cNvSpPr/>
            <p:nvPr/>
          </p:nvSpPr>
          <p:spPr>
            <a:xfrm>
              <a:off x="647078" y="1493805"/>
              <a:ext cx="2755344" cy="294588"/>
            </a:xfrm>
            <a:prstGeom prst="rect">
              <a:avLst/>
            </a:prstGeom>
          </p:spPr>
          <p:txBody>
            <a:bodyPr wrap="square">
              <a:spAutoFit/>
            </a:bodyPr>
            <a:lstStyle/>
            <a:p>
              <a:pPr algn="ctr">
                <a:lnSpc>
                  <a:spcPct val="90000"/>
                </a:lnSpc>
              </a:pPr>
              <a:r>
                <a:rPr lang="zh-CN" altLang="en-US" sz="2000" b="1" dirty="0">
                  <a:solidFill>
                    <a:schemeClr val="tx1">
                      <a:lumMod val="65000"/>
                      <a:lumOff val="35000"/>
                    </a:schemeClr>
                  </a:solidFill>
                  <a:cs typeface="+mn-ea"/>
                  <a:sym typeface="+mn-lt"/>
                </a:rPr>
                <a:t>标题</a:t>
              </a:r>
              <a:endParaRPr lang="en-US" sz="2000" b="1" dirty="0">
                <a:solidFill>
                  <a:schemeClr val="tx1">
                    <a:lumMod val="65000"/>
                    <a:lumOff val="35000"/>
                  </a:schemeClr>
                </a:solidFill>
                <a:cs typeface="+mn-ea"/>
                <a:sym typeface="+mn-lt"/>
              </a:endParaRPr>
            </a:p>
          </p:txBody>
        </p:sp>
        <p:sp>
          <p:nvSpPr>
            <p:cNvPr id="34" name="文本框 83"/>
            <p:cNvSpPr txBox="1"/>
            <p:nvPr/>
          </p:nvSpPr>
          <p:spPr>
            <a:xfrm>
              <a:off x="407038" y="1893222"/>
              <a:ext cx="3235426" cy="11047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grpSp>
      <p:grpSp>
        <p:nvGrpSpPr>
          <p:cNvPr id="49" name="组合 48">
            <a:extLst>
              <a:ext uri="{FF2B5EF4-FFF2-40B4-BE49-F238E27FC236}">
                <a16:creationId xmlns:a16="http://schemas.microsoft.com/office/drawing/2014/main" id="{FE0F2E2B-F992-A472-F620-4516C33D0491}"/>
              </a:ext>
            </a:extLst>
          </p:cNvPr>
          <p:cNvGrpSpPr/>
          <p:nvPr/>
        </p:nvGrpSpPr>
        <p:grpSpPr>
          <a:xfrm>
            <a:off x="375773" y="944638"/>
            <a:ext cx="1546893" cy="461665"/>
            <a:chOff x="934400" y="936575"/>
            <a:chExt cx="1546893" cy="461665"/>
          </a:xfrm>
        </p:grpSpPr>
        <p:sp>
          <p:nvSpPr>
            <p:cNvPr id="50" name="文本框 49">
              <a:extLst>
                <a:ext uri="{FF2B5EF4-FFF2-40B4-BE49-F238E27FC236}">
                  <a16:creationId xmlns:a16="http://schemas.microsoft.com/office/drawing/2014/main" id="{5A41620E-B825-9BFF-2A58-F9396444FED0}"/>
                </a:ext>
              </a:extLst>
            </p:cNvPr>
            <p:cNvSpPr txBox="1"/>
            <p:nvPr/>
          </p:nvSpPr>
          <p:spPr>
            <a:xfrm>
              <a:off x="1065521" y="936575"/>
              <a:ext cx="1415772" cy="461665"/>
            </a:xfrm>
            <a:prstGeom prst="rect">
              <a:avLst/>
            </a:prstGeom>
            <a:noFill/>
          </p:spPr>
          <p:txBody>
            <a:bodyPr wrap="none" rtlCol="0">
              <a:spAutoFit/>
            </a:bodyPr>
            <a:lstStyle/>
            <a:p>
              <a:r>
                <a:rPr lang="zh-CN" altLang="en-US" sz="2400" dirty="0">
                  <a:solidFill>
                    <a:srgbClr val="0E419C"/>
                  </a:solidFill>
                </a:rPr>
                <a:t>输入标题</a:t>
              </a:r>
            </a:p>
          </p:txBody>
        </p:sp>
        <p:sp>
          <p:nvSpPr>
            <p:cNvPr id="51" name="矩形 50">
              <a:extLst>
                <a:ext uri="{FF2B5EF4-FFF2-40B4-BE49-F238E27FC236}">
                  <a16:creationId xmlns:a16="http://schemas.microsoft.com/office/drawing/2014/main" id="{7B3EB1E7-78D9-B48F-BF5F-195FE39C21B0}"/>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354C0B56-EE21-710B-E375-13E5715430E4}"/>
              </a:ext>
            </a:extLst>
          </p:cNvPr>
          <p:cNvGrpSpPr/>
          <p:nvPr/>
        </p:nvGrpSpPr>
        <p:grpSpPr>
          <a:xfrm>
            <a:off x="0" y="1"/>
            <a:ext cx="12192000" cy="711200"/>
            <a:chOff x="0" y="1"/>
            <a:chExt cx="12192000" cy="711200"/>
          </a:xfrm>
        </p:grpSpPr>
        <p:sp>
          <p:nvSpPr>
            <p:cNvPr id="3" name="矩形 2">
              <a:extLst>
                <a:ext uri="{FF2B5EF4-FFF2-40B4-BE49-F238E27FC236}">
                  <a16:creationId xmlns:a16="http://schemas.microsoft.com/office/drawing/2014/main" id="{A42D5030-EE07-7AB2-3186-6DA264BD642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CA32E5B-BB28-F772-05FF-8C50032AC36A}"/>
                </a:ext>
              </a:extLst>
            </p:cNvPr>
            <p:cNvGrpSpPr/>
            <p:nvPr/>
          </p:nvGrpSpPr>
          <p:grpSpPr>
            <a:xfrm>
              <a:off x="3838921" y="159473"/>
              <a:ext cx="8043568" cy="369332"/>
              <a:chOff x="3496021" y="299173"/>
              <a:chExt cx="8043568" cy="369332"/>
            </a:xfrm>
          </p:grpSpPr>
          <p:sp>
            <p:nvSpPr>
              <p:cNvPr id="6" name="文本框 5">
                <a:extLst>
                  <a:ext uri="{FF2B5EF4-FFF2-40B4-BE49-F238E27FC236}">
                    <a16:creationId xmlns:a16="http://schemas.microsoft.com/office/drawing/2014/main" id="{08863406-FE17-3055-3500-01371E83937E}"/>
                  </a:ext>
                </a:extLst>
              </p:cNvPr>
              <p:cNvSpPr txBox="1"/>
              <p:nvPr/>
            </p:nvSpPr>
            <p:spPr>
              <a:xfrm>
                <a:off x="522350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研究综述</a:t>
                </a:r>
              </a:p>
            </p:txBody>
          </p:sp>
          <p:sp>
            <p:nvSpPr>
              <p:cNvPr id="7" name="文本框 6">
                <a:extLst>
                  <a:ext uri="{FF2B5EF4-FFF2-40B4-BE49-F238E27FC236}">
                    <a16:creationId xmlns:a16="http://schemas.microsoft.com/office/drawing/2014/main" id="{42955037-DFAF-2D17-83E2-25D13850BD96}"/>
                  </a:ext>
                </a:extLst>
              </p:cNvPr>
              <p:cNvSpPr txBox="1"/>
              <p:nvPr/>
            </p:nvSpPr>
            <p:spPr>
              <a:xfrm>
                <a:off x="695098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论文内容</a:t>
                </a:r>
              </a:p>
            </p:txBody>
          </p:sp>
          <p:sp>
            <p:nvSpPr>
              <p:cNvPr id="8" name="文本框 7">
                <a:extLst>
                  <a:ext uri="{FF2B5EF4-FFF2-40B4-BE49-F238E27FC236}">
                    <a16:creationId xmlns:a16="http://schemas.microsoft.com/office/drawing/2014/main" id="{B7403DC3-97CE-DB60-13BA-3422CCA8E9F2}"/>
                  </a:ext>
                </a:extLst>
              </p:cNvPr>
              <p:cNvSpPr txBox="1"/>
              <p:nvPr/>
            </p:nvSpPr>
            <p:spPr>
              <a:xfrm>
                <a:off x="867846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研究成果</a:t>
                </a:r>
              </a:p>
            </p:txBody>
          </p:sp>
          <p:sp>
            <p:nvSpPr>
              <p:cNvPr id="9" name="文本框 8">
                <a:extLst>
                  <a:ext uri="{FF2B5EF4-FFF2-40B4-BE49-F238E27FC236}">
                    <a16:creationId xmlns:a16="http://schemas.microsoft.com/office/drawing/2014/main" id="{3252C013-CBB6-304D-E432-4E193DF4347C}"/>
                  </a:ext>
                </a:extLst>
              </p:cNvPr>
              <p:cNvSpPr txBox="1"/>
              <p:nvPr/>
            </p:nvSpPr>
            <p:spPr>
              <a:xfrm>
                <a:off x="10405945"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参考文献</a:t>
                </a:r>
              </a:p>
            </p:txBody>
          </p:sp>
          <p:sp>
            <p:nvSpPr>
              <p:cNvPr id="10" name="文本框 9">
                <a:extLst>
                  <a:ext uri="{FF2B5EF4-FFF2-40B4-BE49-F238E27FC236}">
                    <a16:creationId xmlns:a16="http://schemas.microsoft.com/office/drawing/2014/main" id="{5BF20B72-5224-08AE-212F-C0A219918A5E}"/>
                  </a:ext>
                </a:extLst>
              </p:cNvPr>
              <p:cNvSpPr txBox="1"/>
              <p:nvPr/>
            </p:nvSpPr>
            <p:spPr>
              <a:xfrm>
                <a:off x="349602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cxnSp>
            <p:nvCxnSpPr>
              <p:cNvPr id="11" name="直接连接符 10">
                <a:extLst>
                  <a:ext uri="{FF2B5EF4-FFF2-40B4-BE49-F238E27FC236}">
                    <a16:creationId xmlns:a16="http://schemas.microsoft.com/office/drawing/2014/main" id="{E6E1B2A4-6801-1A11-9869-F5DC581C61A7}"/>
                  </a:ext>
                </a:extLst>
              </p:cNvPr>
              <p:cNvCxnSpPr>
                <a:cxnSpLocks/>
              </p:cNvCxnSpPr>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BF3FB17-4B7C-5BA2-4DC9-9649E5EA8246}"/>
                  </a:ext>
                </a:extLst>
              </p:cNvPr>
              <p:cNvCxnSpPr>
                <a:cxnSpLocks/>
              </p:cNvCxnSpPr>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C56B39E-681A-A155-35DB-DC7F77B7A65B}"/>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C1E2A80-C215-9390-64AB-3D2FD24B90F3}"/>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 name="等腰三角形 4">
              <a:extLst>
                <a:ext uri="{FF2B5EF4-FFF2-40B4-BE49-F238E27FC236}">
                  <a16:creationId xmlns:a16="http://schemas.microsoft.com/office/drawing/2014/main" id="{2452DC7A-FFF1-5B98-CB47-62668FB45A97}"/>
                </a:ext>
              </a:extLst>
            </p:cNvPr>
            <p:cNvSpPr/>
            <p:nvPr/>
          </p:nvSpPr>
          <p:spPr>
            <a:xfrm>
              <a:off x="7464152"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形 21">
            <a:extLst>
              <a:ext uri="{FF2B5EF4-FFF2-40B4-BE49-F238E27FC236}">
                <a16:creationId xmlns:a16="http://schemas.microsoft.com/office/drawing/2014/main" id="{16B06BCC-0920-2353-1D9A-98ED0146752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35360" y="1556792"/>
            <a:ext cx="3528392" cy="4752528"/>
            <a:chOff x="551384" y="1556792"/>
            <a:chExt cx="3528392" cy="4752528"/>
          </a:xfrm>
        </p:grpSpPr>
        <p:sp>
          <p:nvSpPr>
            <p:cNvPr id="2" name="矩形 1"/>
            <p:cNvSpPr/>
            <p:nvPr/>
          </p:nvSpPr>
          <p:spPr>
            <a:xfrm>
              <a:off x="551384" y="1556792"/>
              <a:ext cx="3528392" cy="47525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7" name="图片 36"/>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19798" b="36275"/>
            <a:stretch>
              <a:fillRect/>
            </a:stretch>
          </p:blipFill>
          <p:spPr>
            <a:xfrm>
              <a:off x="551384" y="1556792"/>
              <a:ext cx="3528392" cy="1938556"/>
            </a:xfrm>
            <a:prstGeom prst="rect">
              <a:avLst/>
            </a:prstGeom>
          </p:spPr>
        </p:pic>
        <p:grpSp>
          <p:nvGrpSpPr>
            <p:cNvPr id="39" name="组合 38"/>
            <p:cNvGrpSpPr/>
            <p:nvPr/>
          </p:nvGrpSpPr>
          <p:grpSpPr>
            <a:xfrm>
              <a:off x="780521" y="3908831"/>
              <a:ext cx="3070118" cy="1905064"/>
              <a:chOff x="407038" y="1478403"/>
              <a:chExt cx="3235426" cy="1519523"/>
            </a:xfrm>
          </p:grpSpPr>
          <p:sp>
            <p:nvSpPr>
              <p:cNvPr id="40" name="Rectangle 31"/>
              <p:cNvSpPr/>
              <p:nvPr/>
            </p:nvSpPr>
            <p:spPr>
              <a:xfrm>
                <a:off x="647078" y="1478403"/>
                <a:ext cx="2755344" cy="294588"/>
              </a:xfrm>
              <a:prstGeom prst="rect">
                <a:avLst/>
              </a:prstGeom>
            </p:spPr>
            <p:txBody>
              <a:bodyPr wrap="square">
                <a:spAutoFit/>
              </a:bodyPr>
              <a:lstStyle/>
              <a:p>
                <a:pPr algn="ctr">
                  <a:lnSpc>
                    <a:spcPct val="90000"/>
                  </a:lnSpc>
                </a:pPr>
                <a:r>
                  <a:rPr lang="zh-CN" altLang="en-US" sz="2000" b="1" dirty="0">
                    <a:solidFill>
                      <a:schemeClr val="tx1">
                        <a:lumMod val="65000"/>
                        <a:lumOff val="35000"/>
                      </a:schemeClr>
                    </a:solidFill>
                    <a:cs typeface="+mn-ea"/>
                    <a:sym typeface="+mn-lt"/>
                  </a:rPr>
                  <a:t>输入标题</a:t>
                </a:r>
                <a:endParaRPr lang="en-US" sz="2000" b="1" dirty="0">
                  <a:solidFill>
                    <a:schemeClr val="tx1">
                      <a:lumMod val="65000"/>
                      <a:lumOff val="35000"/>
                    </a:schemeClr>
                  </a:solidFill>
                  <a:cs typeface="+mn-ea"/>
                  <a:sym typeface="+mn-lt"/>
                </a:endParaRPr>
              </a:p>
            </p:txBody>
          </p:sp>
          <p:sp>
            <p:nvSpPr>
              <p:cNvPr id="51" name="文本框 83"/>
              <p:cNvSpPr txBox="1"/>
              <p:nvPr/>
            </p:nvSpPr>
            <p:spPr>
              <a:xfrm>
                <a:off x="407038" y="1893222"/>
                <a:ext cx="3235426" cy="11047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grpSp>
      </p:grpSp>
      <p:grpSp>
        <p:nvGrpSpPr>
          <p:cNvPr id="53" name="组合 52"/>
          <p:cNvGrpSpPr/>
          <p:nvPr/>
        </p:nvGrpSpPr>
        <p:grpSpPr>
          <a:xfrm>
            <a:off x="4397249" y="1556792"/>
            <a:ext cx="3528392" cy="4752528"/>
            <a:chOff x="551384" y="1556792"/>
            <a:chExt cx="3528392" cy="4752528"/>
          </a:xfrm>
        </p:grpSpPr>
        <p:sp>
          <p:nvSpPr>
            <p:cNvPr id="54" name="矩形 53"/>
            <p:cNvSpPr/>
            <p:nvPr/>
          </p:nvSpPr>
          <p:spPr>
            <a:xfrm>
              <a:off x="551384" y="1556792"/>
              <a:ext cx="3528392" cy="47525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5" name="图片 54"/>
            <p:cNvPicPr>
              <a:picLocks noChangeAspect="1"/>
            </p:cNvPicPr>
            <p:nvPr/>
          </p:nvPicPr>
          <p:blipFill>
            <a:blip r:embed="rId5" cstate="print">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t="29003" b="29003"/>
            <a:stretch>
              <a:fillRect/>
            </a:stretch>
          </p:blipFill>
          <p:spPr>
            <a:xfrm>
              <a:off x="551384" y="1556792"/>
              <a:ext cx="3528392" cy="1938556"/>
            </a:xfrm>
            <a:prstGeom prst="rect">
              <a:avLst/>
            </a:prstGeom>
          </p:spPr>
        </p:pic>
        <p:grpSp>
          <p:nvGrpSpPr>
            <p:cNvPr id="56" name="组合 55"/>
            <p:cNvGrpSpPr/>
            <p:nvPr/>
          </p:nvGrpSpPr>
          <p:grpSpPr>
            <a:xfrm>
              <a:off x="780521" y="3908831"/>
              <a:ext cx="3070118" cy="1905064"/>
              <a:chOff x="407038" y="1478403"/>
              <a:chExt cx="3235426" cy="1519523"/>
            </a:xfrm>
          </p:grpSpPr>
          <p:sp>
            <p:nvSpPr>
              <p:cNvPr id="57" name="Rectangle 31"/>
              <p:cNvSpPr/>
              <p:nvPr/>
            </p:nvSpPr>
            <p:spPr>
              <a:xfrm>
                <a:off x="647078" y="1478403"/>
                <a:ext cx="2755344" cy="294588"/>
              </a:xfrm>
              <a:prstGeom prst="rect">
                <a:avLst/>
              </a:prstGeom>
            </p:spPr>
            <p:txBody>
              <a:bodyPr wrap="square">
                <a:spAutoFit/>
              </a:bodyPr>
              <a:lstStyle/>
              <a:p>
                <a:pPr algn="ctr">
                  <a:lnSpc>
                    <a:spcPct val="90000"/>
                  </a:lnSpc>
                </a:pPr>
                <a:r>
                  <a:rPr lang="zh-CN" altLang="en-US" sz="2000" b="1" dirty="0">
                    <a:solidFill>
                      <a:schemeClr val="tx1">
                        <a:lumMod val="65000"/>
                        <a:lumOff val="35000"/>
                      </a:schemeClr>
                    </a:solidFill>
                    <a:cs typeface="+mn-ea"/>
                    <a:sym typeface="+mn-lt"/>
                  </a:rPr>
                  <a:t>输入标题</a:t>
                </a:r>
                <a:endParaRPr lang="en-US" sz="2000" b="1" dirty="0">
                  <a:solidFill>
                    <a:schemeClr val="tx1">
                      <a:lumMod val="65000"/>
                      <a:lumOff val="35000"/>
                    </a:schemeClr>
                  </a:solidFill>
                  <a:cs typeface="+mn-ea"/>
                  <a:sym typeface="+mn-lt"/>
                </a:endParaRPr>
              </a:p>
            </p:txBody>
          </p:sp>
          <p:sp>
            <p:nvSpPr>
              <p:cNvPr id="58" name="文本框 83"/>
              <p:cNvSpPr txBox="1"/>
              <p:nvPr/>
            </p:nvSpPr>
            <p:spPr>
              <a:xfrm>
                <a:off x="407038" y="1893222"/>
                <a:ext cx="3235426" cy="11047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grpSp>
      </p:grpSp>
      <p:grpSp>
        <p:nvGrpSpPr>
          <p:cNvPr id="59" name="组合 58"/>
          <p:cNvGrpSpPr/>
          <p:nvPr/>
        </p:nvGrpSpPr>
        <p:grpSpPr>
          <a:xfrm>
            <a:off x="8459137" y="1556792"/>
            <a:ext cx="3528392" cy="4752528"/>
            <a:chOff x="551384" y="1556792"/>
            <a:chExt cx="3528392" cy="4752528"/>
          </a:xfrm>
        </p:grpSpPr>
        <p:sp>
          <p:nvSpPr>
            <p:cNvPr id="60" name="矩形 59"/>
            <p:cNvSpPr/>
            <p:nvPr/>
          </p:nvSpPr>
          <p:spPr>
            <a:xfrm>
              <a:off x="551384" y="1556792"/>
              <a:ext cx="3528392" cy="47525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1" name="图片 60"/>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19798" b="36275"/>
            <a:stretch>
              <a:fillRect/>
            </a:stretch>
          </p:blipFill>
          <p:spPr>
            <a:xfrm>
              <a:off x="551384" y="1556792"/>
              <a:ext cx="3528392" cy="1938556"/>
            </a:xfrm>
            <a:prstGeom prst="rect">
              <a:avLst/>
            </a:prstGeom>
          </p:spPr>
        </p:pic>
        <p:grpSp>
          <p:nvGrpSpPr>
            <p:cNvPr id="62" name="组合 61"/>
            <p:cNvGrpSpPr/>
            <p:nvPr/>
          </p:nvGrpSpPr>
          <p:grpSpPr>
            <a:xfrm>
              <a:off x="780521" y="3908831"/>
              <a:ext cx="3070118" cy="1905064"/>
              <a:chOff x="407038" y="1478403"/>
              <a:chExt cx="3235426" cy="1519523"/>
            </a:xfrm>
          </p:grpSpPr>
          <p:sp>
            <p:nvSpPr>
              <p:cNvPr id="63" name="Rectangle 31"/>
              <p:cNvSpPr/>
              <p:nvPr/>
            </p:nvSpPr>
            <p:spPr>
              <a:xfrm>
                <a:off x="647078" y="1478403"/>
                <a:ext cx="2755344" cy="294588"/>
              </a:xfrm>
              <a:prstGeom prst="rect">
                <a:avLst/>
              </a:prstGeom>
            </p:spPr>
            <p:txBody>
              <a:bodyPr wrap="square">
                <a:spAutoFit/>
              </a:bodyPr>
              <a:lstStyle/>
              <a:p>
                <a:pPr algn="ctr">
                  <a:lnSpc>
                    <a:spcPct val="90000"/>
                  </a:lnSpc>
                </a:pPr>
                <a:r>
                  <a:rPr lang="zh-CN" altLang="en-US" sz="2000" b="1" dirty="0">
                    <a:solidFill>
                      <a:schemeClr val="tx1">
                        <a:lumMod val="65000"/>
                        <a:lumOff val="35000"/>
                      </a:schemeClr>
                    </a:solidFill>
                    <a:cs typeface="+mn-ea"/>
                    <a:sym typeface="+mn-lt"/>
                  </a:rPr>
                  <a:t>输入标题</a:t>
                </a:r>
                <a:endParaRPr lang="en-US" sz="2000" b="1" dirty="0">
                  <a:solidFill>
                    <a:schemeClr val="tx1">
                      <a:lumMod val="65000"/>
                      <a:lumOff val="35000"/>
                    </a:schemeClr>
                  </a:solidFill>
                  <a:cs typeface="+mn-ea"/>
                  <a:sym typeface="+mn-lt"/>
                </a:endParaRPr>
              </a:p>
            </p:txBody>
          </p:sp>
          <p:sp>
            <p:nvSpPr>
              <p:cNvPr id="64" name="文本框 83"/>
              <p:cNvSpPr txBox="1"/>
              <p:nvPr/>
            </p:nvSpPr>
            <p:spPr>
              <a:xfrm>
                <a:off x="407038" y="1893222"/>
                <a:ext cx="3235426" cy="11047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grpSp>
      </p:grpSp>
      <p:grpSp>
        <p:nvGrpSpPr>
          <p:cNvPr id="47" name="组合 46">
            <a:extLst>
              <a:ext uri="{FF2B5EF4-FFF2-40B4-BE49-F238E27FC236}">
                <a16:creationId xmlns:a16="http://schemas.microsoft.com/office/drawing/2014/main" id="{779F45E6-099E-99A6-5924-C9E19588C6A5}"/>
              </a:ext>
            </a:extLst>
          </p:cNvPr>
          <p:cNvGrpSpPr/>
          <p:nvPr/>
        </p:nvGrpSpPr>
        <p:grpSpPr>
          <a:xfrm>
            <a:off x="335360" y="937954"/>
            <a:ext cx="1546893" cy="461665"/>
            <a:chOff x="934400" y="936575"/>
            <a:chExt cx="1546893" cy="461665"/>
          </a:xfrm>
        </p:grpSpPr>
        <p:sp>
          <p:nvSpPr>
            <p:cNvPr id="48" name="文本框 47">
              <a:extLst>
                <a:ext uri="{FF2B5EF4-FFF2-40B4-BE49-F238E27FC236}">
                  <a16:creationId xmlns:a16="http://schemas.microsoft.com/office/drawing/2014/main" id="{A2AB2FCB-2DE5-D08E-75AF-D2F6FFD80537}"/>
                </a:ext>
              </a:extLst>
            </p:cNvPr>
            <p:cNvSpPr txBox="1"/>
            <p:nvPr/>
          </p:nvSpPr>
          <p:spPr>
            <a:xfrm>
              <a:off x="1065521" y="936575"/>
              <a:ext cx="1415772" cy="461665"/>
            </a:xfrm>
            <a:prstGeom prst="rect">
              <a:avLst/>
            </a:prstGeom>
            <a:noFill/>
          </p:spPr>
          <p:txBody>
            <a:bodyPr wrap="none" rtlCol="0">
              <a:spAutoFit/>
            </a:bodyPr>
            <a:lstStyle/>
            <a:p>
              <a:r>
                <a:rPr lang="zh-CN" altLang="en-US" sz="2400" dirty="0">
                  <a:solidFill>
                    <a:srgbClr val="0E419C"/>
                  </a:solidFill>
                </a:rPr>
                <a:t>输入标题</a:t>
              </a:r>
            </a:p>
          </p:txBody>
        </p:sp>
        <p:sp>
          <p:nvSpPr>
            <p:cNvPr id="49" name="矩形 48">
              <a:extLst>
                <a:ext uri="{FF2B5EF4-FFF2-40B4-BE49-F238E27FC236}">
                  <a16:creationId xmlns:a16="http://schemas.microsoft.com/office/drawing/2014/main" id="{06102648-B822-6E01-F7CC-40ACCC07B138}"/>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B52766A2-2570-FC40-685F-81C19F3DED10}"/>
              </a:ext>
            </a:extLst>
          </p:cNvPr>
          <p:cNvGrpSpPr/>
          <p:nvPr/>
        </p:nvGrpSpPr>
        <p:grpSpPr>
          <a:xfrm>
            <a:off x="0" y="1"/>
            <a:ext cx="12192000" cy="711200"/>
            <a:chOff x="0" y="1"/>
            <a:chExt cx="12192000" cy="711200"/>
          </a:xfrm>
        </p:grpSpPr>
        <p:sp>
          <p:nvSpPr>
            <p:cNvPr id="5" name="矩形 4">
              <a:extLst>
                <a:ext uri="{FF2B5EF4-FFF2-40B4-BE49-F238E27FC236}">
                  <a16:creationId xmlns:a16="http://schemas.microsoft.com/office/drawing/2014/main" id="{036124E3-771C-EBD5-2291-12B9F3D499D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F20B19A4-B108-00D9-3F23-BD573C8FD3FF}"/>
                </a:ext>
              </a:extLst>
            </p:cNvPr>
            <p:cNvGrpSpPr/>
            <p:nvPr/>
          </p:nvGrpSpPr>
          <p:grpSpPr>
            <a:xfrm>
              <a:off x="3838921" y="159473"/>
              <a:ext cx="8043568" cy="369332"/>
              <a:chOff x="3496021" y="299173"/>
              <a:chExt cx="8043568" cy="369332"/>
            </a:xfrm>
          </p:grpSpPr>
          <p:sp>
            <p:nvSpPr>
              <p:cNvPr id="8" name="文本框 7">
                <a:extLst>
                  <a:ext uri="{FF2B5EF4-FFF2-40B4-BE49-F238E27FC236}">
                    <a16:creationId xmlns:a16="http://schemas.microsoft.com/office/drawing/2014/main" id="{2E07E30E-2E7D-D5B7-E8B9-7E0D1B823628}"/>
                  </a:ext>
                </a:extLst>
              </p:cNvPr>
              <p:cNvSpPr txBox="1"/>
              <p:nvPr/>
            </p:nvSpPr>
            <p:spPr>
              <a:xfrm>
                <a:off x="522350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研究综述</a:t>
                </a:r>
              </a:p>
            </p:txBody>
          </p:sp>
          <p:sp>
            <p:nvSpPr>
              <p:cNvPr id="9" name="文本框 8">
                <a:extLst>
                  <a:ext uri="{FF2B5EF4-FFF2-40B4-BE49-F238E27FC236}">
                    <a16:creationId xmlns:a16="http://schemas.microsoft.com/office/drawing/2014/main" id="{80EB6B5B-5FBF-DEED-D86E-A8D6247AA496}"/>
                  </a:ext>
                </a:extLst>
              </p:cNvPr>
              <p:cNvSpPr txBox="1"/>
              <p:nvPr/>
            </p:nvSpPr>
            <p:spPr>
              <a:xfrm>
                <a:off x="695098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论文内容</a:t>
                </a:r>
              </a:p>
            </p:txBody>
          </p:sp>
          <p:sp>
            <p:nvSpPr>
              <p:cNvPr id="10" name="文本框 9">
                <a:extLst>
                  <a:ext uri="{FF2B5EF4-FFF2-40B4-BE49-F238E27FC236}">
                    <a16:creationId xmlns:a16="http://schemas.microsoft.com/office/drawing/2014/main" id="{AE8135E0-4B6B-3363-45CD-CAAE71960CA4}"/>
                  </a:ext>
                </a:extLst>
              </p:cNvPr>
              <p:cNvSpPr txBox="1"/>
              <p:nvPr/>
            </p:nvSpPr>
            <p:spPr>
              <a:xfrm>
                <a:off x="867846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研究成果</a:t>
                </a:r>
              </a:p>
            </p:txBody>
          </p:sp>
          <p:sp>
            <p:nvSpPr>
              <p:cNvPr id="11" name="文本框 10">
                <a:extLst>
                  <a:ext uri="{FF2B5EF4-FFF2-40B4-BE49-F238E27FC236}">
                    <a16:creationId xmlns:a16="http://schemas.microsoft.com/office/drawing/2014/main" id="{C8D91384-60CF-CC31-B528-CFAA0DB0B306}"/>
                  </a:ext>
                </a:extLst>
              </p:cNvPr>
              <p:cNvSpPr txBox="1"/>
              <p:nvPr/>
            </p:nvSpPr>
            <p:spPr>
              <a:xfrm>
                <a:off x="10405945"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参考文献</a:t>
                </a:r>
              </a:p>
            </p:txBody>
          </p:sp>
          <p:sp>
            <p:nvSpPr>
              <p:cNvPr id="12" name="文本框 11">
                <a:extLst>
                  <a:ext uri="{FF2B5EF4-FFF2-40B4-BE49-F238E27FC236}">
                    <a16:creationId xmlns:a16="http://schemas.microsoft.com/office/drawing/2014/main" id="{2D42D3BA-AC20-7615-C9C2-4CB2392D14ED}"/>
                  </a:ext>
                </a:extLst>
              </p:cNvPr>
              <p:cNvSpPr txBox="1"/>
              <p:nvPr/>
            </p:nvSpPr>
            <p:spPr>
              <a:xfrm>
                <a:off x="349602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cxnSp>
            <p:nvCxnSpPr>
              <p:cNvPr id="13" name="直接连接符 12">
                <a:extLst>
                  <a:ext uri="{FF2B5EF4-FFF2-40B4-BE49-F238E27FC236}">
                    <a16:creationId xmlns:a16="http://schemas.microsoft.com/office/drawing/2014/main" id="{16C565A5-65DE-9F0E-DF9B-884D7F685649}"/>
                  </a:ext>
                </a:extLst>
              </p:cNvPr>
              <p:cNvCxnSpPr>
                <a:cxnSpLocks/>
              </p:cNvCxnSpPr>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62FD2B2-58CC-4468-894D-F8C327742A38}"/>
                  </a:ext>
                </a:extLst>
              </p:cNvPr>
              <p:cNvCxnSpPr>
                <a:cxnSpLocks/>
              </p:cNvCxnSpPr>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5D574DB-3A44-DB0D-FAEA-BFCF9404D74F}"/>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03F8C14-2962-3C5A-69F0-740371E3EB34}"/>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等腰三角形 6">
              <a:extLst>
                <a:ext uri="{FF2B5EF4-FFF2-40B4-BE49-F238E27FC236}">
                  <a16:creationId xmlns:a16="http://schemas.microsoft.com/office/drawing/2014/main" id="{5664A78D-18B6-50CC-9F8D-88AFA49BA5EB}"/>
                </a:ext>
              </a:extLst>
            </p:cNvPr>
            <p:cNvSpPr/>
            <p:nvPr/>
          </p:nvSpPr>
          <p:spPr>
            <a:xfrm>
              <a:off x="7464152"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形 16">
            <a:extLst>
              <a:ext uri="{FF2B5EF4-FFF2-40B4-BE49-F238E27FC236}">
                <a16:creationId xmlns:a16="http://schemas.microsoft.com/office/drawing/2014/main" id="{0F10E647-2C36-CC0C-D707-4993F115561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9513" y="76385"/>
            <a:ext cx="1466009" cy="501608"/>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1" y="2389043"/>
            <a:ext cx="12215105" cy="2079915"/>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dirty="0">
              <a:solidFill>
                <a:srgbClr val="FFFFFF"/>
              </a:solidFill>
              <a:cs typeface="+mn-ea"/>
              <a:sym typeface="+mn-lt"/>
            </a:endParaRPr>
          </a:p>
        </p:txBody>
      </p:sp>
      <p:grpSp>
        <p:nvGrpSpPr>
          <p:cNvPr id="2" name="组合 1"/>
          <p:cNvGrpSpPr/>
          <p:nvPr/>
        </p:nvGrpSpPr>
        <p:grpSpPr>
          <a:xfrm>
            <a:off x="4618673" y="3083379"/>
            <a:ext cx="2954655" cy="1229462"/>
            <a:chOff x="980119" y="2267746"/>
            <a:chExt cx="2954654" cy="1229461"/>
          </a:xfrm>
        </p:grpSpPr>
        <p:sp>
          <p:nvSpPr>
            <p:cNvPr id="7" name="文本框 6"/>
            <p:cNvSpPr txBox="1"/>
            <p:nvPr/>
          </p:nvSpPr>
          <p:spPr>
            <a:xfrm>
              <a:off x="980119" y="2267746"/>
              <a:ext cx="2954654" cy="830996"/>
            </a:xfrm>
            <a:prstGeom prst="rect">
              <a:avLst/>
            </a:prstGeom>
            <a:noFill/>
          </p:spPr>
          <p:txBody>
            <a:bodyPr wrap="none" rtlCol="0">
              <a:spAutoFit/>
            </a:bodyPr>
            <a:lstStyle/>
            <a:p>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技术分析</a:t>
              </a:r>
            </a:p>
          </p:txBody>
        </p:sp>
        <p:sp>
          <p:nvSpPr>
            <p:cNvPr id="8" name="文本框 7"/>
            <p:cNvSpPr txBox="1"/>
            <p:nvPr/>
          </p:nvSpPr>
          <p:spPr>
            <a:xfrm>
              <a:off x="1202743" y="3189430"/>
              <a:ext cx="2270877" cy="307777"/>
            </a:xfrm>
            <a:prstGeom prst="rect">
              <a:avLst/>
            </a:prstGeom>
            <a:noFill/>
          </p:spPr>
          <p:txBody>
            <a:bodyPr wrap="none" rtlCol="0">
              <a:spAutoFit/>
            </a:bodyPr>
            <a:lstStyle/>
            <a:p>
              <a:r>
                <a:rPr lang="en-US" altLang="zh-CN" sz="1400" spc="600" dirty="0">
                  <a:solidFill>
                    <a:schemeClr val="bg1"/>
                  </a:solidFill>
                  <a:cs typeface="+mn-ea"/>
                  <a:sym typeface="+mn-lt"/>
                </a:rPr>
                <a:t>Tech Analysis</a:t>
              </a:r>
            </a:p>
          </p:txBody>
        </p:sp>
      </p:grpSp>
      <p:grpSp>
        <p:nvGrpSpPr>
          <p:cNvPr id="3" name="组合 2"/>
          <p:cNvGrpSpPr/>
          <p:nvPr/>
        </p:nvGrpSpPr>
        <p:grpSpPr>
          <a:xfrm flipV="1">
            <a:off x="5211363" y="1431669"/>
            <a:ext cx="1530747" cy="1501387"/>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300" dirty="0">
                <a:solidFill>
                  <a:srgbClr val="FFFFFF"/>
                </a:solidFill>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4400" dirty="0">
                <a:solidFill>
                  <a:srgbClr val="0E419C"/>
                </a:solidFill>
                <a:cs typeface="+mn-ea"/>
                <a:sym typeface="+mn-lt"/>
              </a:endParaRPr>
            </a:p>
          </p:txBody>
        </p:sp>
      </p:grpSp>
      <p:sp>
        <p:nvSpPr>
          <p:cNvPr id="5" name="文本框 4"/>
          <p:cNvSpPr txBox="1"/>
          <p:nvPr/>
        </p:nvSpPr>
        <p:spPr>
          <a:xfrm>
            <a:off x="5640786" y="1548353"/>
            <a:ext cx="655949" cy="1107996"/>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2</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pic>
        <p:nvPicPr>
          <p:cNvPr id="6" name="图片 5" descr="图片包含 游戏机, 盒子&#10;&#10;描述已自动生成">
            <a:extLst>
              <a:ext uri="{FF2B5EF4-FFF2-40B4-BE49-F238E27FC236}">
                <a16:creationId xmlns:a16="http://schemas.microsoft.com/office/drawing/2014/main" id="{ABE59BC8-4C69-BF3A-FE92-B8CC196CC5BE}"/>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33" r="7706"/>
          <a:stretch>
            <a:fillRect/>
          </a:stretch>
        </p:blipFill>
        <p:spPr>
          <a:xfrm>
            <a:off x="0" y="4483101"/>
            <a:ext cx="12192000" cy="2374900"/>
          </a:xfrm>
          <a:prstGeom prst="rect">
            <a:avLst/>
          </a:prstGeom>
        </p:spPr>
      </p:pic>
    </p:spTree>
    <p:extLst>
      <p:ext uri="{BB962C8B-B14F-4D97-AF65-F5344CB8AC3E}">
        <p14:creationId xmlns:p14="http://schemas.microsoft.com/office/powerpoint/2010/main" val="2657333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434CA912-E095-EC37-55B3-68EDEC77EFED}"/>
              </a:ext>
            </a:extLst>
          </p:cNvPr>
          <p:cNvGrpSpPr/>
          <p:nvPr/>
        </p:nvGrpSpPr>
        <p:grpSpPr>
          <a:xfrm>
            <a:off x="309513" y="770247"/>
            <a:ext cx="1239117" cy="461665"/>
            <a:chOff x="934400" y="936575"/>
            <a:chExt cx="1239117" cy="461666"/>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1107996" cy="461666"/>
            </a:xfrm>
            <a:prstGeom prst="rect">
              <a:avLst/>
            </a:prstGeom>
            <a:noFill/>
          </p:spPr>
          <p:txBody>
            <a:bodyPr wrap="none" rtlCol="0">
              <a:spAutoFit/>
            </a:bodyPr>
            <a:lstStyle/>
            <a:p>
              <a:r>
                <a:rPr lang="zh-CN" altLang="en-US" sz="2400" b="1" dirty="0">
                  <a:solidFill>
                    <a:srgbClr val="0E419C"/>
                  </a:solidFill>
                </a:rPr>
                <a:t>架构图</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91DE8035-3462-F50E-F154-649887A4EE94}"/>
              </a:ext>
            </a:extLst>
          </p:cNvPr>
          <p:cNvGrpSpPr/>
          <p:nvPr/>
        </p:nvGrpSpPr>
        <p:grpSpPr>
          <a:xfrm>
            <a:off x="0" y="1"/>
            <a:ext cx="12192000" cy="711200"/>
            <a:chOff x="0" y="1"/>
            <a:chExt cx="12192000" cy="711200"/>
          </a:xfrm>
        </p:grpSpPr>
        <p:sp>
          <p:nvSpPr>
            <p:cNvPr id="5" name="矩形 4">
              <a:extLst>
                <a:ext uri="{FF2B5EF4-FFF2-40B4-BE49-F238E27FC236}">
                  <a16:creationId xmlns:a16="http://schemas.microsoft.com/office/drawing/2014/main" id="{77A66427-850A-1833-048C-20A671131D75}"/>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691BC20-55F8-B319-DE55-93754A097B7C}"/>
                </a:ext>
              </a:extLst>
            </p:cNvPr>
            <p:cNvGrpSpPr/>
            <p:nvPr/>
          </p:nvGrpSpPr>
          <p:grpSpPr>
            <a:xfrm>
              <a:off x="7293881" y="159473"/>
              <a:ext cx="4562960" cy="369332"/>
              <a:chOff x="6950981" y="299173"/>
              <a:chExt cx="4562960" cy="369332"/>
            </a:xfrm>
          </p:grpSpPr>
          <p:sp>
            <p:nvSpPr>
              <p:cNvPr id="8" name="文本框 7">
                <a:extLst>
                  <a:ext uri="{FF2B5EF4-FFF2-40B4-BE49-F238E27FC236}">
                    <a16:creationId xmlns:a16="http://schemas.microsoft.com/office/drawing/2014/main" id="{676B8457-2A68-9FD0-5626-FB9542DA5D38}"/>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9" name="文本框 8">
                <a:extLst>
                  <a:ext uri="{FF2B5EF4-FFF2-40B4-BE49-F238E27FC236}">
                    <a16:creationId xmlns:a16="http://schemas.microsoft.com/office/drawing/2014/main" id="{C4D99F51-F1F6-2890-D001-C0999C2358AD}"/>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10" name="文本框 9">
                <a:extLst>
                  <a:ext uri="{FF2B5EF4-FFF2-40B4-BE49-F238E27FC236}">
                    <a16:creationId xmlns:a16="http://schemas.microsoft.com/office/drawing/2014/main" id="{9BD401B7-99A4-1B09-F4A4-1024AA4D93AD}"/>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11" name="直接连接符 10">
                <a:extLst>
                  <a:ext uri="{FF2B5EF4-FFF2-40B4-BE49-F238E27FC236}">
                    <a16:creationId xmlns:a16="http://schemas.microsoft.com/office/drawing/2014/main" id="{530BCE9B-C5F1-B9B8-BE7A-0B03FB6704A6}"/>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1528B2D-6FE0-39E6-CD63-959BD79860B4}"/>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等腰三角形 6">
              <a:extLst>
                <a:ext uri="{FF2B5EF4-FFF2-40B4-BE49-F238E27FC236}">
                  <a16:creationId xmlns:a16="http://schemas.microsoft.com/office/drawing/2014/main" id="{65DEB73C-9084-44D3-B366-89EA603E9BDD}"/>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形 12">
            <a:extLst>
              <a:ext uri="{FF2B5EF4-FFF2-40B4-BE49-F238E27FC236}">
                <a16:creationId xmlns:a16="http://schemas.microsoft.com/office/drawing/2014/main" id="{70C3B566-75E3-993F-8A1F-1BF25C5C42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pic>
        <p:nvPicPr>
          <p:cNvPr id="16" name="图片 15" descr="图形用户界面, 应用程序&#10;&#10;描述已自动生成">
            <a:extLst>
              <a:ext uri="{FF2B5EF4-FFF2-40B4-BE49-F238E27FC236}">
                <a16:creationId xmlns:a16="http://schemas.microsoft.com/office/drawing/2014/main" id="{846418F8-7615-8CE2-D414-F96F18276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8048" y="726610"/>
            <a:ext cx="5607577" cy="6115012"/>
          </a:xfrm>
          <a:prstGeom prst="rect">
            <a:avLst/>
          </a:prstGeom>
        </p:spPr>
      </p:pic>
      <p:sp>
        <p:nvSpPr>
          <p:cNvPr id="2" name="文本框 1">
            <a:extLst>
              <a:ext uri="{FF2B5EF4-FFF2-40B4-BE49-F238E27FC236}">
                <a16:creationId xmlns:a16="http://schemas.microsoft.com/office/drawing/2014/main" id="{51E0F763-5324-11FE-875B-80924E5B803F}"/>
              </a:ext>
            </a:extLst>
          </p:cNvPr>
          <p:cNvSpPr txBox="1"/>
          <p:nvPr/>
        </p:nvSpPr>
        <p:spPr>
          <a:xfrm>
            <a:off x="295449" y="1772816"/>
            <a:ext cx="4752529" cy="3098669"/>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wpsdc="http://www.wps.cn/officeDocument/2017/drawingmlCustomData" xmlns=""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en-US" altLang="zh-CN" sz="2400" b="1" kern="0" dirty="0">
                <a:latin typeface="+mn-ea"/>
              </a:rPr>
              <a:t>UI</a:t>
            </a:r>
            <a:r>
              <a:rPr lang="zh-CN" altLang="en-US" sz="2400" b="1" kern="0" dirty="0">
                <a:latin typeface="+mn-ea"/>
              </a:rPr>
              <a:t>层：</a:t>
            </a:r>
            <a:r>
              <a:rPr lang="en-US" altLang="zh-CN" sz="2400" b="1" kern="0" dirty="0" err="1">
                <a:latin typeface="+mn-ea"/>
              </a:rPr>
              <a:t>Layui</a:t>
            </a:r>
            <a:r>
              <a:rPr lang="zh-CN" altLang="en-US" sz="2400" b="1" kern="0" dirty="0">
                <a:latin typeface="+mn-ea"/>
              </a:rPr>
              <a:t>框架</a:t>
            </a:r>
            <a:endParaRPr lang="en-US" altLang="zh-CN" sz="2400" b="1"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前端控制层：</a:t>
            </a:r>
            <a:r>
              <a:rPr lang="en-US" altLang="zh-CN" sz="2400" b="1" kern="0" dirty="0">
                <a:latin typeface="+mn-ea"/>
              </a:rPr>
              <a:t>Spring MVC</a:t>
            </a:r>
          </a:p>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消息队列中间件：</a:t>
            </a:r>
            <a:r>
              <a:rPr lang="en-US" altLang="zh-CN" sz="2400" b="1" kern="0" dirty="0">
                <a:latin typeface="+mn-ea"/>
              </a:rPr>
              <a:t>RabbitMQ</a:t>
            </a:r>
          </a:p>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安全框架：</a:t>
            </a:r>
            <a:r>
              <a:rPr lang="en-US" altLang="zh-CN" sz="2400" b="1" kern="0" dirty="0">
                <a:latin typeface="+mn-ea"/>
              </a:rPr>
              <a:t>Apache Shiro</a:t>
            </a:r>
          </a:p>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持久层框架：</a:t>
            </a:r>
            <a:r>
              <a:rPr lang="en-US" altLang="zh-CN" sz="2400" b="1" kern="0" dirty="0" err="1">
                <a:latin typeface="+mn-ea"/>
              </a:rPr>
              <a:t>MyBatis</a:t>
            </a:r>
            <a:endParaRPr lang="en-US" altLang="zh-CN" sz="2400" b="1" kern="0" dirty="0">
              <a:latin typeface="+mn-ea"/>
            </a:endParaRPr>
          </a:p>
          <a:p>
            <a:pPr marL="342900" indent="-342900" algn="l">
              <a:lnSpc>
                <a:spcPct val="120000"/>
              </a:lnSpc>
              <a:spcBef>
                <a:spcPts val="600"/>
              </a:spcBef>
              <a:buSzPct val="60000"/>
              <a:buFont typeface="Wingdings" panose="05000000000000000000" pitchFamily="2" charset="2"/>
              <a:buChar char="l"/>
            </a:pPr>
            <a:endParaRPr lang="zh-CN" altLang="en-US" sz="2400" b="1" kern="0" dirty="0">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434CA912-E095-EC37-55B3-68EDEC77EFED}"/>
              </a:ext>
            </a:extLst>
          </p:cNvPr>
          <p:cNvGrpSpPr/>
          <p:nvPr/>
        </p:nvGrpSpPr>
        <p:grpSpPr>
          <a:xfrm>
            <a:off x="309513" y="770247"/>
            <a:ext cx="931340" cy="461665"/>
            <a:chOff x="934400" y="936575"/>
            <a:chExt cx="931340" cy="461666"/>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800219" cy="461666"/>
            </a:xfrm>
            <a:prstGeom prst="rect">
              <a:avLst/>
            </a:prstGeom>
            <a:noFill/>
          </p:spPr>
          <p:txBody>
            <a:bodyPr wrap="none" rtlCol="0">
              <a:spAutoFit/>
            </a:bodyPr>
            <a:lstStyle/>
            <a:p>
              <a:r>
                <a:rPr lang="zh-CN" altLang="en-US" sz="2400" b="1" dirty="0">
                  <a:solidFill>
                    <a:srgbClr val="0E419C"/>
                  </a:solidFill>
                </a:rPr>
                <a:t>前端</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91DE8035-3462-F50E-F154-649887A4EE94}"/>
              </a:ext>
            </a:extLst>
          </p:cNvPr>
          <p:cNvGrpSpPr/>
          <p:nvPr/>
        </p:nvGrpSpPr>
        <p:grpSpPr>
          <a:xfrm>
            <a:off x="0" y="1"/>
            <a:ext cx="12192000" cy="711200"/>
            <a:chOff x="0" y="1"/>
            <a:chExt cx="12192000" cy="711200"/>
          </a:xfrm>
        </p:grpSpPr>
        <p:sp>
          <p:nvSpPr>
            <p:cNvPr id="5" name="矩形 4">
              <a:extLst>
                <a:ext uri="{FF2B5EF4-FFF2-40B4-BE49-F238E27FC236}">
                  <a16:creationId xmlns:a16="http://schemas.microsoft.com/office/drawing/2014/main" id="{77A66427-850A-1833-048C-20A671131D75}"/>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691BC20-55F8-B319-DE55-93754A097B7C}"/>
                </a:ext>
              </a:extLst>
            </p:cNvPr>
            <p:cNvGrpSpPr/>
            <p:nvPr/>
          </p:nvGrpSpPr>
          <p:grpSpPr>
            <a:xfrm>
              <a:off x="7293881" y="159473"/>
              <a:ext cx="4562960" cy="369332"/>
              <a:chOff x="6950981" y="299173"/>
              <a:chExt cx="4562960" cy="369332"/>
            </a:xfrm>
          </p:grpSpPr>
          <p:sp>
            <p:nvSpPr>
              <p:cNvPr id="8" name="文本框 7">
                <a:extLst>
                  <a:ext uri="{FF2B5EF4-FFF2-40B4-BE49-F238E27FC236}">
                    <a16:creationId xmlns:a16="http://schemas.microsoft.com/office/drawing/2014/main" id="{676B8457-2A68-9FD0-5626-FB9542DA5D38}"/>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9" name="文本框 8">
                <a:extLst>
                  <a:ext uri="{FF2B5EF4-FFF2-40B4-BE49-F238E27FC236}">
                    <a16:creationId xmlns:a16="http://schemas.microsoft.com/office/drawing/2014/main" id="{C4D99F51-F1F6-2890-D001-C0999C2358AD}"/>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10" name="文本框 9">
                <a:extLst>
                  <a:ext uri="{FF2B5EF4-FFF2-40B4-BE49-F238E27FC236}">
                    <a16:creationId xmlns:a16="http://schemas.microsoft.com/office/drawing/2014/main" id="{9BD401B7-99A4-1B09-F4A4-1024AA4D93AD}"/>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11" name="直接连接符 10">
                <a:extLst>
                  <a:ext uri="{FF2B5EF4-FFF2-40B4-BE49-F238E27FC236}">
                    <a16:creationId xmlns:a16="http://schemas.microsoft.com/office/drawing/2014/main" id="{530BCE9B-C5F1-B9B8-BE7A-0B03FB6704A6}"/>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1528B2D-6FE0-39E6-CD63-959BD79860B4}"/>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等腰三角形 6">
              <a:extLst>
                <a:ext uri="{FF2B5EF4-FFF2-40B4-BE49-F238E27FC236}">
                  <a16:creationId xmlns:a16="http://schemas.microsoft.com/office/drawing/2014/main" id="{65DEB73C-9084-44D3-B366-89EA603E9BDD}"/>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形 12">
            <a:extLst>
              <a:ext uri="{FF2B5EF4-FFF2-40B4-BE49-F238E27FC236}">
                <a16:creationId xmlns:a16="http://schemas.microsoft.com/office/drawing/2014/main" id="{70C3B566-75E3-993F-8A1F-1BF25C5C42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pic>
        <p:nvPicPr>
          <p:cNvPr id="14" name="图片 13" descr="图形用户界面, 应用程序&#10;&#10;描述已自动生成">
            <a:extLst>
              <a:ext uri="{FF2B5EF4-FFF2-40B4-BE49-F238E27FC236}">
                <a16:creationId xmlns:a16="http://schemas.microsoft.com/office/drawing/2014/main" id="{4C7F91F1-0D9E-8697-79E9-AF5DB9048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6138" y="1412776"/>
            <a:ext cx="7979724" cy="4985800"/>
          </a:xfrm>
          <a:prstGeom prst="rect">
            <a:avLst/>
          </a:prstGeom>
        </p:spPr>
      </p:pic>
    </p:spTree>
    <p:extLst>
      <p:ext uri="{BB962C8B-B14F-4D97-AF65-F5344CB8AC3E}">
        <p14:creationId xmlns:p14="http://schemas.microsoft.com/office/powerpoint/2010/main" val="2726754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434CA912-E095-EC37-55B3-68EDEC77EFED}"/>
              </a:ext>
            </a:extLst>
          </p:cNvPr>
          <p:cNvGrpSpPr/>
          <p:nvPr/>
        </p:nvGrpSpPr>
        <p:grpSpPr>
          <a:xfrm>
            <a:off x="309513" y="770247"/>
            <a:ext cx="931340" cy="461665"/>
            <a:chOff x="934400" y="936575"/>
            <a:chExt cx="931340" cy="461666"/>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800219" cy="461666"/>
            </a:xfrm>
            <a:prstGeom prst="rect">
              <a:avLst/>
            </a:prstGeom>
            <a:noFill/>
          </p:spPr>
          <p:txBody>
            <a:bodyPr wrap="none" rtlCol="0">
              <a:spAutoFit/>
            </a:bodyPr>
            <a:lstStyle/>
            <a:p>
              <a:r>
                <a:rPr lang="zh-CN" altLang="en-US" sz="2400" b="1" dirty="0">
                  <a:solidFill>
                    <a:srgbClr val="0E419C"/>
                  </a:solidFill>
                </a:rPr>
                <a:t>后端</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91DE8035-3462-F50E-F154-649887A4EE94}"/>
              </a:ext>
            </a:extLst>
          </p:cNvPr>
          <p:cNvGrpSpPr/>
          <p:nvPr/>
        </p:nvGrpSpPr>
        <p:grpSpPr>
          <a:xfrm>
            <a:off x="0" y="1"/>
            <a:ext cx="12192000" cy="711200"/>
            <a:chOff x="0" y="1"/>
            <a:chExt cx="12192000" cy="711200"/>
          </a:xfrm>
        </p:grpSpPr>
        <p:sp>
          <p:nvSpPr>
            <p:cNvPr id="5" name="矩形 4">
              <a:extLst>
                <a:ext uri="{FF2B5EF4-FFF2-40B4-BE49-F238E27FC236}">
                  <a16:creationId xmlns:a16="http://schemas.microsoft.com/office/drawing/2014/main" id="{77A66427-850A-1833-048C-20A671131D75}"/>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691BC20-55F8-B319-DE55-93754A097B7C}"/>
                </a:ext>
              </a:extLst>
            </p:cNvPr>
            <p:cNvGrpSpPr/>
            <p:nvPr/>
          </p:nvGrpSpPr>
          <p:grpSpPr>
            <a:xfrm>
              <a:off x="7293881" y="159473"/>
              <a:ext cx="4562960" cy="369332"/>
              <a:chOff x="6950981" y="299173"/>
              <a:chExt cx="4562960" cy="369332"/>
            </a:xfrm>
          </p:grpSpPr>
          <p:sp>
            <p:nvSpPr>
              <p:cNvPr id="8" name="文本框 7">
                <a:extLst>
                  <a:ext uri="{FF2B5EF4-FFF2-40B4-BE49-F238E27FC236}">
                    <a16:creationId xmlns:a16="http://schemas.microsoft.com/office/drawing/2014/main" id="{676B8457-2A68-9FD0-5626-FB9542DA5D38}"/>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9" name="文本框 8">
                <a:extLst>
                  <a:ext uri="{FF2B5EF4-FFF2-40B4-BE49-F238E27FC236}">
                    <a16:creationId xmlns:a16="http://schemas.microsoft.com/office/drawing/2014/main" id="{C4D99F51-F1F6-2890-D001-C0999C2358AD}"/>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10" name="文本框 9">
                <a:extLst>
                  <a:ext uri="{FF2B5EF4-FFF2-40B4-BE49-F238E27FC236}">
                    <a16:creationId xmlns:a16="http://schemas.microsoft.com/office/drawing/2014/main" id="{9BD401B7-99A4-1B09-F4A4-1024AA4D93AD}"/>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11" name="直接连接符 10">
                <a:extLst>
                  <a:ext uri="{FF2B5EF4-FFF2-40B4-BE49-F238E27FC236}">
                    <a16:creationId xmlns:a16="http://schemas.microsoft.com/office/drawing/2014/main" id="{530BCE9B-C5F1-B9B8-BE7A-0B03FB6704A6}"/>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1528B2D-6FE0-39E6-CD63-959BD79860B4}"/>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等腰三角形 6">
              <a:extLst>
                <a:ext uri="{FF2B5EF4-FFF2-40B4-BE49-F238E27FC236}">
                  <a16:creationId xmlns:a16="http://schemas.microsoft.com/office/drawing/2014/main" id="{65DEB73C-9084-44D3-B366-89EA603E9BDD}"/>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形 12">
            <a:extLst>
              <a:ext uri="{FF2B5EF4-FFF2-40B4-BE49-F238E27FC236}">
                <a16:creationId xmlns:a16="http://schemas.microsoft.com/office/drawing/2014/main" id="{70C3B566-75E3-993F-8A1F-1BF25C5C42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pic>
        <p:nvPicPr>
          <p:cNvPr id="14" name="图片 13" descr="图形用户界面&#10;&#10;描述已自动生成">
            <a:extLst>
              <a:ext uri="{FF2B5EF4-FFF2-40B4-BE49-F238E27FC236}">
                <a16:creationId xmlns:a16="http://schemas.microsoft.com/office/drawing/2014/main" id="{D7B813F3-12BC-947E-DE27-0FC6DA6A2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4639" y="1412776"/>
            <a:ext cx="7082722" cy="5116506"/>
          </a:xfrm>
          <a:prstGeom prst="rect">
            <a:avLst/>
          </a:prstGeom>
        </p:spPr>
      </p:pic>
    </p:spTree>
    <p:extLst>
      <p:ext uri="{BB962C8B-B14F-4D97-AF65-F5344CB8AC3E}">
        <p14:creationId xmlns:p14="http://schemas.microsoft.com/office/powerpoint/2010/main" val="4120945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39279" y="1378706"/>
            <a:ext cx="11380252" cy="612480"/>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cs typeface="+mn-ea"/>
                <a:sym typeface="+mn-lt"/>
              </a:rPr>
              <a:t>  MySQL</a:t>
            </a:r>
            <a:endParaRPr lang="zh-CN" altLang="en-US" sz="2400" b="1" dirty="0">
              <a:cs typeface="+mn-ea"/>
              <a:sym typeface="+mn-lt"/>
            </a:endParaRPr>
          </a:p>
        </p:txBody>
      </p:sp>
      <p:grpSp>
        <p:nvGrpSpPr>
          <p:cNvPr id="25" name="组合 24">
            <a:extLst>
              <a:ext uri="{FF2B5EF4-FFF2-40B4-BE49-F238E27FC236}">
                <a16:creationId xmlns:a16="http://schemas.microsoft.com/office/drawing/2014/main" id="{1CCA95B7-2AA8-4D29-0F62-5ACCD37E2FC5}"/>
              </a:ext>
            </a:extLst>
          </p:cNvPr>
          <p:cNvGrpSpPr/>
          <p:nvPr/>
        </p:nvGrpSpPr>
        <p:grpSpPr>
          <a:xfrm>
            <a:off x="0" y="1"/>
            <a:ext cx="12192000" cy="711200"/>
            <a:chOff x="0" y="1"/>
            <a:chExt cx="12192000" cy="711200"/>
          </a:xfrm>
        </p:grpSpPr>
        <p:sp>
          <p:nvSpPr>
            <p:cNvPr id="26" name="矩形 25">
              <a:extLst>
                <a:ext uri="{FF2B5EF4-FFF2-40B4-BE49-F238E27FC236}">
                  <a16:creationId xmlns:a16="http://schemas.microsoft.com/office/drawing/2014/main" id="{0D055E18-9C5B-86B9-803D-3432C4D986D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7AAF3372-7208-BFF2-4601-EEF4490AB348}"/>
                </a:ext>
              </a:extLst>
            </p:cNvPr>
            <p:cNvGrpSpPr/>
            <p:nvPr/>
          </p:nvGrpSpPr>
          <p:grpSpPr>
            <a:xfrm>
              <a:off x="7293881" y="159473"/>
              <a:ext cx="4562960" cy="369332"/>
              <a:chOff x="6950981" y="299173"/>
              <a:chExt cx="4562960" cy="369332"/>
            </a:xfrm>
          </p:grpSpPr>
          <p:sp>
            <p:nvSpPr>
              <p:cNvPr id="29" name="文本框 28">
                <a:extLst>
                  <a:ext uri="{FF2B5EF4-FFF2-40B4-BE49-F238E27FC236}">
                    <a16:creationId xmlns:a16="http://schemas.microsoft.com/office/drawing/2014/main" id="{62FA2C03-2227-04B8-3D3E-98A71C1EA72D}"/>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30" name="文本框 29">
                <a:extLst>
                  <a:ext uri="{FF2B5EF4-FFF2-40B4-BE49-F238E27FC236}">
                    <a16:creationId xmlns:a16="http://schemas.microsoft.com/office/drawing/2014/main" id="{0CF94581-F73B-CABE-CB95-B879E9B24DBE}"/>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31" name="文本框 30">
                <a:extLst>
                  <a:ext uri="{FF2B5EF4-FFF2-40B4-BE49-F238E27FC236}">
                    <a16:creationId xmlns:a16="http://schemas.microsoft.com/office/drawing/2014/main" id="{38165041-719B-AB9A-39C7-20104802E8CF}"/>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39" name="直接连接符 38">
                <a:extLst>
                  <a:ext uri="{FF2B5EF4-FFF2-40B4-BE49-F238E27FC236}">
                    <a16:creationId xmlns:a16="http://schemas.microsoft.com/office/drawing/2014/main" id="{126864E8-9905-5039-12E2-B4A0AC62A0C5}"/>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AABC4C5-7BC3-6574-B967-296215FEC59E}"/>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等腰三角形 27">
              <a:extLst>
                <a:ext uri="{FF2B5EF4-FFF2-40B4-BE49-F238E27FC236}">
                  <a16:creationId xmlns:a16="http://schemas.microsoft.com/office/drawing/2014/main" id="{4828F505-2ABA-7C0C-B265-7171486D576F}"/>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形 40">
            <a:extLst>
              <a:ext uri="{FF2B5EF4-FFF2-40B4-BE49-F238E27FC236}">
                <a16:creationId xmlns:a16="http://schemas.microsoft.com/office/drawing/2014/main" id="{35DA1924-A825-AAA1-84F1-7C7EEA267B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grpSp>
        <p:nvGrpSpPr>
          <p:cNvPr id="42" name="组合 41">
            <a:extLst>
              <a:ext uri="{FF2B5EF4-FFF2-40B4-BE49-F238E27FC236}">
                <a16:creationId xmlns:a16="http://schemas.microsoft.com/office/drawing/2014/main" id="{264577DF-067B-078E-98D5-D39224247994}"/>
              </a:ext>
            </a:extLst>
          </p:cNvPr>
          <p:cNvGrpSpPr/>
          <p:nvPr/>
        </p:nvGrpSpPr>
        <p:grpSpPr>
          <a:xfrm>
            <a:off x="309513" y="770247"/>
            <a:ext cx="1854670" cy="461665"/>
            <a:chOff x="934400" y="936575"/>
            <a:chExt cx="1854670" cy="461666"/>
          </a:xfrm>
        </p:grpSpPr>
        <p:sp>
          <p:nvSpPr>
            <p:cNvPr id="43" name="文本框 42">
              <a:extLst>
                <a:ext uri="{FF2B5EF4-FFF2-40B4-BE49-F238E27FC236}">
                  <a16:creationId xmlns:a16="http://schemas.microsoft.com/office/drawing/2014/main" id="{061E1709-E690-4961-6CA3-B7731DB502BE}"/>
                </a:ext>
              </a:extLst>
            </p:cNvPr>
            <p:cNvSpPr txBox="1"/>
            <p:nvPr/>
          </p:nvSpPr>
          <p:spPr>
            <a:xfrm>
              <a:off x="1065521" y="936575"/>
              <a:ext cx="1723549" cy="461666"/>
            </a:xfrm>
            <a:prstGeom prst="rect">
              <a:avLst/>
            </a:prstGeom>
            <a:noFill/>
          </p:spPr>
          <p:txBody>
            <a:bodyPr wrap="none" rtlCol="0">
              <a:spAutoFit/>
            </a:bodyPr>
            <a:lstStyle/>
            <a:p>
              <a:r>
                <a:rPr lang="zh-CN" altLang="en-US" sz="2400" b="1" dirty="0">
                  <a:solidFill>
                    <a:srgbClr val="0E419C"/>
                  </a:solidFill>
                </a:rPr>
                <a:t>数据库简介</a:t>
              </a:r>
            </a:p>
          </p:txBody>
        </p:sp>
        <p:sp>
          <p:nvSpPr>
            <p:cNvPr id="44" name="矩形 43">
              <a:extLst>
                <a:ext uri="{FF2B5EF4-FFF2-40B4-BE49-F238E27FC236}">
                  <a16:creationId xmlns:a16="http://schemas.microsoft.com/office/drawing/2014/main" id="{5865F277-B4BD-BEA1-F26E-BFCA17F45751}"/>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0ECA1C67-91EA-785A-0E8B-0B28E0BC5F6B}"/>
              </a:ext>
            </a:extLst>
          </p:cNvPr>
          <p:cNvSpPr txBox="1"/>
          <p:nvPr/>
        </p:nvSpPr>
        <p:spPr>
          <a:xfrm>
            <a:off x="479375" y="2375889"/>
            <a:ext cx="6984777" cy="2501582"/>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wpsdc="http://www.wps.cn/officeDocument/2017/drawingmlCustomData" xmlns=""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一种开源的关系型数据库管理系统（</a:t>
            </a:r>
            <a:r>
              <a:rPr lang="en-US" altLang="zh-CN" sz="2400" b="1" kern="0" dirty="0">
                <a:latin typeface="+mn-ea"/>
              </a:rPr>
              <a:t>RDBMS</a:t>
            </a:r>
            <a:r>
              <a:rPr lang="zh-CN" altLang="en-US" sz="2400" b="1" kern="0" dirty="0">
                <a:latin typeface="+mn-ea"/>
              </a:rPr>
              <a:t>）</a:t>
            </a:r>
            <a:endParaRPr lang="en-US" altLang="zh-CN" sz="2400" b="1"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使用了标准的 </a:t>
            </a:r>
            <a:r>
              <a:rPr lang="en-US" altLang="zh-CN" sz="2400" b="1" kern="0" dirty="0">
                <a:latin typeface="+mn-ea"/>
              </a:rPr>
              <a:t>SQL </a:t>
            </a:r>
            <a:r>
              <a:rPr lang="zh-CN" altLang="en-US" sz="2400" b="1" kern="0" dirty="0">
                <a:latin typeface="+mn-ea"/>
              </a:rPr>
              <a:t>语言形式</a:t>
            </a:r>
            <a:endParaRPr lang="en-US" altLang="zh-CN" sz="2400" b="1"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支持大型的数据库，可以处理拥有上千万条记录的大型数据库</a:t>
            </a:r>
            <a:endParaRPr lang="en-US" altLang="zh-CN" sz="2400" b="1"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可用于多种系统中，且支持多种语言</a:t>
            </a:r>
          </a:p>
        </p:txBody>
      </p:sp>
      <p:pic>
        <p:nvPicPr>
          <p:cNvPr id="47" name="图片 46">
            <a:extLst>
              <a:ext uri="{FF2B5EF4-FFF2-40B4-BE49-F238E27FC236}">
                <a16:creationId xmlns:a16="http://schemas.microsoft.com/office/drawing/2014/main" id="{59ED4515-C2F0-C223-7D90-0FA58A860B22}"/>
              </a:ext>
            </a:extLst>
          </p:cNvPr>
          <p:cNvPicPr>
            <a:picLocks noChangeAspect="1"/>
          </p:cNvPicPr>
          <p:nvPr/>
        </p:nvPicPr>
        <p:blipFill>
          <a:blip r:embed="rId5"/>
          <a:stretch>
            <a:fillRect/>
          </a:stretch>
        </p:blipFill>
        <p:spPr>
          <a:xfrm>
            <a:off x="7752184" y="2234914"/>
            <a:ext cx="3829115" cy="28718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1CCA95B7-2AA8-4D29-0F62-5ACCD37E2FC5}"/>
              </a:ext>
            </a:extLst>
          </p:cNvPr>
          <p:cNvGrpSpPr/>
          <p:nvPr/>
        </p:nvGrpSpPr>
        <p:grpSpPr>
          <a:xfrm>
            <a:off x="0" y="1"/>
            <a:ext cx="12192000" cy="711200"/>
            <a:chOff x="0" y="1"/>
            <a:chExt cx="12192000" cy="711200"/>
          </a:xfrm>
        </p:grpSpPr>
        <p:sp>
          <p:nvSpPr>
            <p:cNvPr id="26" name="矩形 25">
              <a:extLst>
                <a:ext uri="{FF2B5EF4-FFF2-40B4-BE49-F238E27FC236}">
                  <a16:creationId xmlns:a16="http://schemas.microsoft.com/office/drawing/2014/main" id="{0D055E18-9C5B-86B9-803D-3432C4D986D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7AAF3372-7208-BFF2-4601-EEF4490AB348}"/>
                </a:ext>
              </a:extLst>
            </p:cNvPr>
            <p:cNvGrpSpPr/>
            <p:nvPr/>
          </p:nvGrpSpPr>
          <p:grpSpPr>
            <a:xfrm>
              <a:off x="7293881" y="159473"/>
              <a:ext cx="4562960" cy="369332"/>
              <a:chOff x="6950981" y="299173"/>
              <a:chExt cx="4562960" cy="369332"/>
            </a:xfrm>
          </p:grpSpPr>
          <p:sp>
            <p:nvSpPr>
              <p:cNvPr id="29" name="文本框 28">
                <a:extLst>
                  <a:ext uri="{FF2B5EF4-FFF2-40B4-BE49-F238E27FC236}">
                    <a16:creationId xmlns:a16="http://schemas.microsoft.com/office/drawing/2014/main" id="{62FA2C03-2227-04B8-3D3E-98A71C1EA72D}"/>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30" name="文本框 29">
                <a:extLst>
                  <a:ext uri="{FF2B5EF4-FFF2-40B4-BE49-F238E27FC236}">
                    <a16:creationId xmlns:a16="http://schemas.microsoft.com/office/drawing/2014/main" id="{0CF94581-F73B-CABE-CB95-B879E9B24DBE}"/>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31" name="文本框 30">
                <a:extLst>
                  <a:ext uri="{FF2B5EF4-FFF2-40B4-BE49-F238E27FC236}">
                    <a16:creationId xmlns:a16="http://schemas.microsoft.com/office/drawing/2014/main" id="{38165041-719B-AB9A-39C7-20104802E8CF}"/>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39" name="直接连接符 38">
                <a:extLst>
                  <a:ext uri="{FF2B5EF4-FFF2-40B4-BE49-F238E27FC236}">
                    <a16:creationId xmlns:a16="http://schemas.microsoft.com/office/drawing/2014/main" id="{126864E8-9905-5039-12E2-B4A0AC62A0C5}"/>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AABC4C5-7BC3-6574-B967-296215FEC59E}"/>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等腰三角形 27">
              <a:extLst>
                <a:ext uri="{FF2B5EF4-FFF2-40B4-BE49-F238E27FC236}">
                  <a16:creationId xmlns:a16="http://schemas.microsoft.com/office/drawing/2014/main" id="{4828F505-2ABA-7C0C-B265-7171486D576F}"/>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形 40">
            <a:extLst>
              <a:ext uri="{FF2B5EF4-FFF2-40B4-BE49-F238E27FC236}">
                <a16:creationId xmlns:a16="http://schemas.microsoft.com/office/drawing/2014/main" id="{35DA1924-A825-AAA1-84F1-7C7EEA267B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sp>
        <p:nvSpPr>
          <p:cNvPr id="2" name="矩形: 圆角 1">
            <a:extLst>
              <a:ext uri="{FF2B5EF4-FFF2-40B4-BE49-F238E27FC236}">
                <a16:creationId xmlns:a16="http://schemas.microsoft.com/office/drawing/2014/main" id="{D8796851-B85F-D086-BFB2-E18D51742B15}"/>
              </a:ext>
            </a:extLst>
          </p:cNvPr>
          <p:cNvSpPr/>
          <p:nvPr/>
        </p:nvSpPr>
        <p:spPr>
          <a:xfrm>
            <a:off x="339279" y="1378706"/>
            <a:ext cx="11380252" cy="612480"/>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cs typeface="+mn-ea"/>
                <a:sym typeface="+mn-lt"/>
              </a:rPr>
              <a:t>  MySQL</a:t>
            </a:r>
            <a:endParaRPr lang="zh-CN" altLang="en-US" sz="2400" b="1" dirty="0">
              <a:cs typeface="+mn-ea"/>
              <a:sym typeface="+mn-lt"/>
            </a:endParaRPr>
          </a:p>
        </p:txBody>
      </p:sp>
      <p:grpSp>
        <p:nvGrpSpPr>
          <p:cNvPr id="4" name="组合 3">
            <a:extLst>
              <a:ext uri="{FF2B5EF4-FFF2-40B4-BE49-F238E27FC236}">
                <a16:creationId xmlns:a16="http://schemas.microsoft.com/office/drawing/2014/main" id="{57A86309-365F-D899-244A-EBFDCDFC07D8}"/>
              </a:ext>
            </a:extLst>
          </p:cNvPr>
          <p:cNvGrpSpPr/>
          <p:nvPr/>
        </p:nvGrpSpPr>
        <p:grpSpPr>
          <a:xfrm>
            <a:off x="309513" y="770247"/>
            <a:ext cx="1854670" cy="461665"/>
            <a:chOff x="934400" y="936575"/>
            <a:chExt cx="1854670" cy="461666"/>
          </a:xfrm>
        </p:grpSpPr>
        <p:sp>
          <p:nvSpPr>
            <p:cNvPr id="5" name="文本框 4">
              <a:extLst>
                <a:ext uri="{FF2B5EF4-FFF2-40B4-BE49-F238E27FC236}">
                  <a16:creationId xmlns:a16="http://schemas.microsoft.com/office/drawing/2014/main" id="{4C486D04-6AB7-9C11-FBDB-9D32933D5AFA}"/>
                </a:ext>
              </a:extLst>
            </p:cNvPr>
            <p:cNvSpPr txBox="1"/>
            <p:nvPr/>
          </p:nvSpPr>
          <p:spPr>
            <a:xfrm>
              <a:off x="1065521" y="936575"/>
              <a:ext cx="1723549" cy="461666"/>
            </a:xfrm>
            <a:prstGeom prst="rect">
              <a:avLst/>
            </a:prstGeom>
            <a:noFill/>
          </p:spPr>
          <p:txBody>
            <a:bodyPr wrap="none" rtlCol="0">
              <a:spAutoFit/>
            </a:bodyPr>
            <a:lstStyle/>
            <a:p>
              <a:r>
                <a:rPr lang="zh-CN" altLang="en-US" sz="2400" b="1" dirty="0">
                  <a:solidFill>
                    <a:srgbClr val="0E419C"/>
                  </a:solidFill>
                </a:rPr>
                <a:t>数据库简介</a:t>
              </a:r>
            </a:p>
          </p:txBody>
        </p:sp>
        <p:sp>
          <p:nvSpPr>
            <p:cNvPr id="7" name="矩形 6">
              <a:extLst>
                <a:ext uri="{FF2B5EF4-FFF2-40B4-BE49-F238E27FC236}">
                  <a16:creationId xmlns:a16="http://schemas.microsoft.com/office/drawing/2014/main" id="{CD0185CF-8E5F-91FD-C525-287B104C421F}"/>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descr="图示&#10;&#10;描述已自动生成">
            <a:extLst>
              <a:ext uri="{FF2B5EF4-FFF2-40B4-BE49-F238E27FC236}">
                <a16:creationId xmlns:a16="http://schemas.microsoft.com/office/drawing/2014/main" id="{B8D52D17-B4F4-9A9A-B5E8-CA50B4A0429E}"/>
              </a:ext>
            </a:extLst>
          </p:cNvPr>
          <p:cNvPicPr>
            <a:picLocks noChangeAspect="1"/>
          </p:cNvPicPr>
          <p:nvPr/>
        </p:nvPicPr>
        <p:blipFill rotWithShape="1">
          <a:blip r:embed="rId5">
            <a:extLst>
              <a:ext uri="{28A0092B-C50C-407E-A947-70E740481C1C}">
                <a14:useLocalDpi xmlns:a14="http://schemas.microsoft.com/office/drawing/2010/main" val="0"/>
              </a:ext>
            </a:extLst>
          </a:blip>
          <a:srcRect t="6672" b="4724"/>
          <a:stretch/>
        </p:blipFill>
        <p:spPr>
          <a:xfrm>
            <a:off x="1280298" y="2137980"/>
            <a:ext cx="9624392" cy="4680521"/>
          </a:xfrm>
          <a:prstGeom prst="rect">
            <a:avLst/>
          </a:prstGeom>
        </p:spPr>
      </p:pic>
    </p:spTree>
    <p:extLst>
      <p:ext uri="{BB962C8B-B14F-4D97-AF65-F5344CB8AC3E}">
        <p14:creationId xmlns:p14="http://schemas.microsoft.com/office/powerpoint/2010/main" val="2188021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1CCA95B7-2AA8-4D29-0F62-5ACCD37E2FC5}"/>
              </a:ext>
            </a:extLst>
          </p:cNvPr>
          <p:cNvGrpSpPr/>
          <p:nvPr/>
        </p:nvGrpSpPr>
        <p:grpSpPr>
          <a:xfrm>
            <a:off x="0" y="1"/>
            <a:ext cx="12192000" cy="711200"/>
            <a:chOff x="0" y="1"/>
            <a:chExt cx="12192000" cy="711200"/>
          </a:xfrm>
        </p:grpSpPr>
        <p:sp>
          <p:nvSpPr>
            <p:cNvPr id="26" name="矩形 25">
              <a:extLst>
                <a:ext uri="{FF2B5EF4-FFF2-40B4-BE49-F238E27FC236}">
                  <a16:creationId xmlns:a16="http://schemas.microsoft.com/office/drawing/2014/main" id="{0D055E18-9C5B-86B9-803D-3432C4D986D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7AAF3372-7208-BFF2-4601-EEF4490AB348}"/>
                </a:ext>
              </a:extLst>
            </p:cNvPr>
            <p:cNvGrpSpPr/>
            <p:nvPr/>
          </p:nvGrpSpPr>
          <p:grpSpPr>
            <a:xfrm>
              <a:off x="7293881" y="159473"/>
              <a:ext cx="4562960" cy="369332"/>
              <a:chOff x="6950981" y="299173"/>
              <a:chExt cx="4562960" cy="369332"/>
            </a:xfrm>
          </p:grpSpPr>
          <p:sp>
            <p:nvSpPr>
              <p:cNvPr id="29" name="文本框 28">
                <a:extLst>
                  <a:ext uri="{FF2B5EF4-FFF2-40B4-BE49-F238E27FC236}">
                    <a16:creationId xmlns:a16="http://schemas.microsoft.com/office/drawing/2014/main" id="{62FA2C03-2227-04B8-3D3E-98A71C1EA72D}"/>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30" name="文本框 29">
                <a:extLst>
                  <a:ext uri="{FF2B5EF4-FFF2-40B4-BE49-F238E27FC236}">
                    <a16:creationId xmlns:a16="http://schemas.microsoft.com/office/drawing/2014/main" id="{0CF94581-F73B-CABE-CB95-B879E9B24DBE}"/>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31" name="文本框 30">
                <a:extLst>
                  <a:ext uri="{FF2B5EF4-FFF2-40B4-BE49-F238E27FC236}">
                    <a16:creationId xmlns:a16="http://schemas.microsoft.com/office/drawing/2014/main" id="{38165041-719B-AB9A-39C7-20104802E8CF}"/>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39" name="直接连接符 38">
                <a:extLst>
                  <a:ext uri="{FF2B5EF4-FFF2-40B4-BE49-F238E27FC236}">
                    <a16:creationId xmlns:a16="http://schemas.microsoft.com/office/drawing/2014/main" id="{126864E8-9905-5039-12E2-B4A0AC62A0C5}"/>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AABC4C5-7BC3-6574-B967-296215FEC59E}"/>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等腰三角形 27">
              <a:extLst>
                <a:ext uri="{FF2B5EF4-FFF2-40B4-BE49-F238E27FC236}">
                  <a16:creationId xmlns:a16="http://schemas.microsoft.com/office/drawing/2014/main" id="{4828F505-2ABA-7C0C-B265-7171486D576F}"/>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形 40">
            <a:extLst>
              <a:ext uri="{FF2B5EF4-FFF2-40B4-BE49-F238E27FC236}">
                <a16:creationId xmlns:a16="http://schemas.microsoft.com/office/drawing/2014/main" id="{35DA1924-A825-AAA1-84F1-7C7EEA267B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sp>
        <p:nvSpPr>
          <p:cNvPr id="2" name="任意多边形: 形状 1">
            <a:extLst>
              <a:ext uri="{FF2B5EF4-FFF2-40B4-BE49-F238E27FC236}">
                <a16:creationId xmlns:a16="http://schemas.microsoft.com/office/drawing/2014/main" id="{D6A0918B-3FDE-B440-B14B-DA8322CE9799}"/>
              </a:ext>
            </a:extLst>
          </p:cNvPr>
          <p:cNvSpPr/>
          <p:nvPr/>
        </p:nvSpPr>
        <p:spPr>
          <a:xfrm>
            <a:off x="5675569" y="2576190"/>
            <a:ext cx="392644" cy="601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圆角 3">
            <a:extLst>
              <a:ext uri="{FF2B5EF4-FFF2-40B4-BE49-F238E27FC236}">
                <a16:creationId xmlns:a16="http://schemas.microsoft.com/office/drawing/2014/main" id="{E814C214-7818-65FF-1F5F-4CB2DE6E1EFC}"/>
              </a:ext>
            </a:extLst>
          </p:cNvPr>
          <p:cNvSpPr/>
          <p:nvPr/>
        </p:nvSpPr>
        <p:spPr>
          <a:xfrm>
            <a:off x="4625630" y="1788221"/>
            <a:ext cx="2492521" cy="787969"/>
          </a:xfrm>
          <a:prstGeom prst="roundRect">
            <a:avLst>
              <a:gd name="adj" fmla="val 16194"/>
            </a:avLst>
          </a:prstGeom>
          <a:gradFill>
            <a:gsLst>
              <a:gs pos="0">
                <a:schemeClr val="accent1"/>
              </a:gs>
              <a:gs pos="10000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lt"/>
                <a:ea typeface="+mj-ea"/>
              </a:rPr>
              <a:t>大数据量的需求</a:t>
            </a:r>
          </a:p>
        </p:txBody>
      </p:sp>
      <p:sp>
        <p:nvSpPr>
          <p:cNvPr id="5" name="文本框 4">
            <a:extLst>
              <a:ext uri="{FF2B5EF4-FFF2-40B4-BE49-F238E27FC236}">
                <a16:creationId xmlns:a16="http://schemas.microsoft.com/office/drawing/2014/main" id="{6B38D33E-8FC5-BD55-C157-93BEDF90B524}"/>
              </a:ext>
            </a:extLst>
          </p:cNvPr>
          <p:cNvSpPr txBox="1"/>
          <p:nvPr/>
        </p:nvSpPr>
        <p:spPr>
          <a:xfrm>
            <a:off x="3120139" y="3345580"/>
            <a:ext cx="5503501" cy="830997"/>
          </a:xfrm>
          <a:prstGeom prst="rect">
            <a:avLst/>
          </a:prstGeom>
          <a:noFill/>
        </p:spPr>
        <p:txBody>
          <a:bodyPr wrap="square" rtlCol="0">
            <a:spAutoFit/>
          </a:bodyPr>
          <a:lstStyle/>
          <a:p>
            <a:pPr algn="ctr" fontAlgn="auto">
              <a:extLst>
                <a:ext uri="{35155182-B16C-46BC-9424-99874614C6A1}">
                  <wpsdc:indentchars xmlns:wpsdc="http://www.wps.cn/officeDocument/2017/drawingmlCustomData" xmlns="" val="200" checksum="282533468"/>
                </a:ext>
              </a:extLst>
            </a:pPr>
            <a:r>
              <a:rPr lang="zh-CN" altLang="en-US" sz="4800" b="1" dirty="0">
                <a:gradFill>
                  <a:gsLst>
                    <a:gs pos="100000">
                      <a:schemeClr val="accent4"/>
                    </a:gs>
                    <a:gs pos="23000">
                      <a:schemeClr val="accent1">
                        <a:alpha val="95000"/>
                      </a:schemeClr>
                    </a:gs>
                  </a:gsLst>
                  <a:lin ang="2700000" scaled="1"/>
                </a:gradFill>
                <a:latin typeface="+mj-lt"/>
                <a:ea typeface="+mj-ea"/>
              </a:rPr>
              <a:t>服务宕机</a:t>
            </a:r>
          </a:p>
        </p:txBody>
      </p:sp>
      <p:sp>
        <p:nvSpPr>
          <p:cNvPr id="6" name="任意多边形: 形状 5">
            <a:extLst>
              <a:ext uri="{FF2B5EF4-FFF2-40B4-BE49-F238E27FC236}">
                <a16:creationId xmlns:a16="http://schemas.microsoft.com/office/drawing/2014/main" id="{070A8518-A7EA-FE70-81E9-7CABAEC08D32}"/>
              </a:ext>
            </a:extLst>
          </p:cNvPr>
          <p:cNvSpPr/>
          <p:nvPr/>
        </p:nvSpPr>
        <p:spPr>
          <a:xfrm rot="10800000">
            <a:off x="5680603" y="4303987"/>
            <a:ext cx="392644" cy="601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矩形: 圆角 6">
            <a:extLst>
              <a:ext uri="{FF2B5EF4-FFF2-40B4-BE49-F238E27FC236}">
                <a16:creationId xmlns:a16="http://schemas.microsoft.com/office/drawing/2014/main" id="{4904C757-AB8A-FA97-E3DD-D31A8BF0F35B}"/>
              </a:ext>
            </a:extLst>
          </p:cNvPr>
          <p:cNvSpPr/>
          <p:nvPr/>
        </p:nvSpPr>
        <p:spPr>
          <a:xfrm>
            <a:off x="4625630" y="4904988"/>
            <a:ext cx="2492521" cy="787969"/>
          </a:xfrm>
          <a:prstGeom prst="roundRect">
            <a:avLst>
              <a:gd name="adj" fmla="val 16194"/>
            </a:avLst>
          </a:prstGeom>
          <a:gradFill>
            <a:gsLst>
              <a:gs pos="0">
                <a:schemeClr val="accent1"/>
              </a:gs>
              <a:gs pos="10000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lt"/>
                <a:ea typeface="+mj-ea"/>
              </a:rPr>
              <a:t>访问量瞬间较大</a:t>
            </a:r>
          </a:p>
        </p:txBody>
      </p:sp>
      <p:grpSp>
        <p:nvGrpSpPr>
          <p:cNvPr id="8" name="组合 7">
            <a:extLst>
              <a:ext uri="{FF2B5EF4-FFF2-40B4-BE49-F238E27FC236}">
                <a16:creationId xmlns:a16="http://schemas.microsoft.com/office/drawing/2014/main" id="{AA379712-F995-E1F5-0B2D-0FAFA32C99A7}"/>
              </a:ext>
            </a:extLst>
          </p:cNvPr>
          <p:cNvGrpSpPr/>
          <p:nvPr/>
        </p:nvGrpSpPr>
        <p:grpSpPr>
          <a:xfrm>
            <a:off x="309513" y="770247"/>
            <a:ext cx="1854670" cy="461665"/>
            <a:chOff x="934400" y="936575"/>
            <a:chExt cx="1854670" cy="461666"/>
          </a:xfrm>
        </p:grpSpPr>
        <p:sp>
          <p:nvSpPr>
            <p:cNvPr id="9" name="文本框 8">
              <a:extLst>
                <a:ext uri="{FF2B5EF4-FFF2-40B4-BE49-F238E27FC236}">
                  <a16:creationId xmlns:a16="http://schemas.microsoft.com/office/drawing/2014/main" id="{AF21A722-A1F4-6065-D1FD-8B0D4CC22C75}"/>
                </a:ext>
              </a:extLst>
            </p:cNvPr>
            <p:cNvSpPr txBox="1"/>
            <p:nvPr/>
          </p:nvSpPr>
          <p:spPr>
            <a:xfrm>
              <a:off x="1065521" y="936575"/>
              <a:ext cx="1723549" cy="461666"/>
            </a:xfrm>
            <a:prstGeom prst="rect">
              <a:avLst/>
            </a:prstGeom>
            <a:noFill/>
          </p:spPr>
          <p:txBody>
            <a:bodyPr wrap="none" rtlCol="0">
              <a:spAutoFit/>
            </a:bodyPr>
            <a:lstStyle/>
            <a:p>
              <a:r>
                <a:rPr lang="zh-CN" altLang="en-US" sz="2400" b="1" dirty="0">
                  <a:solidFill>
                    <a:srgbClr val="0E419C"/>
                  </a:solidFill>
                </a:rPr>
                <a:t>数据库简介</a:t>
              </a:r>
            </a:p>
          </p:txBody>
        </p:sp>
        <p:sp>
          <p:nvSpPr>
            <p:cNvPr id="10" name="矩形 9">
              <a:extLst>
                <a:ext uri="{FF2B5EF4-FFF2-40B4-BE49-F238E27FC236}">
                  <a16:creationId xmlns:a16="http://schemas.microsoft.com/office/drawing/2014/main" id="{3FB9D0A8-6302-2321-6D3C-3B841E97B1DA}"/>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2722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1CCA95B7-2AA8-4D29-0F62-5ACCD37E2FC5}"/>
              </a:ext>
            </a:extLst>
          </p:cNvPr>
          <p:cNvGrpSpPr/>
          <p:nvPr/>
        </p:nvGrpSpPr>
        <p:grpSpPr>
          <a:xfrm>
            <a:off x="0" y="1"/>
            <a:ext cx="12192000" cy="711200"/>
            <a:chOff x="0" y="1"/>
            <a:chExt cx="12192000" cy="711200"/>
          </a:xfrm>
        </p:grpSpPr>
        <p:sp>
          <p:nvSpPr>
            <p:cNvPr id="26" name="矩形 25">
              <a:extLst>
                <a:ext uri="{FF2B5EF4-FFF2-40B4-BE49-F238E27FC236}">
                  <a16:creationId xmlns:a16="http://schemas.microsoft.com/office/drawing/2014/main" id="{0D055E18-9C5B-86B9-803D-3432C4D986D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7AAF3372-7208-BFF2-4601-EEF4490AB348}"/>
                </a:ext>
              </a:extLst>
            </p:cNvPr>
            <p:cNvGrpSpPr/>
            <p:nvPr/>
          </p:nvGrpSpPr>
          <p:grpSpPr>
            <a:xfrm>
              <a:off x="7293881" y="159473"/>
              <a:ext cx="4562960" cy="369332"/>
              <a:chOff x="6950981" y="299173"/>
              <a:chExt cx="4562960" cy="369332"/>
            </a:xfrm>
          </p:grpSpPr>
          <p:sp>
            <p:nvSpPr>
              <p:cNvPr id="29" name="文本框 28">
                <a:extLst>
                  <a:ext uri="{FF2B5EF4-FFF2-40B4-BE49-F238E27FC236}">
                    <a16:creationId xmlns:a16="http://schemas.microsoft.com/office/drawing/2014/main" id="{62FA2C03-2227-04B8-3D3E-98A71C1EA72D}"/>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30" name="文本框 29">
                <a:extLst>
                  <a:ext uri="{FF2B5EF4-FFF2-40B4-BE49-F238E27FC236}">
                    <a16:creationId xmlns:a16="http://schemas.microsoft.com/office/drawing/2014/main" id="{0CF94581-F73B-CABE-CB95-B879E9B24DBE}"/>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31" name="文本框 30">
                <a:extLst>
                  <a:ext uri="{FF2B5EF4-FFF2-40B4-BE49-F238E27FC236}">
                    <a16:creationId xmlns:a16="http://schemas.microsoft.com/office/drawing/2014/main" id="{38165041-719B-AB9A-39C7-20104802E8CF}"/>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39" name="直接连接符 38">
                <a:extLst>
                  <a:ext uri="{FF2B5EF4-FFF2-40B4-BE49-F238E27FC236}">
                    <a16:creationId xmlns:a16="http://schemas.microsoft.com/office/drawing/2014/main" id="{126864E8-9905-5039-12E2-B4A0AC62A0C5}"/>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AABC4C5-7BC3-6574-B967-296215FEC59E}"/>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等腰三角形 27">
              <a:extLst>
                <a:ext uri="{FF2B5EF4-FFF2-40B4-BE49-F238E27FC236}">
                  <a16:creationId xmlns:a16="http://schemas.microsoft.com/office/drawing/2014/main" id="{4828F505-2ABA-7C0C-B265-7171486D576F}"/>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形 40">
            <a:extLst>
              <a:ext uri="{FF2B5EF4-FFF2-40B4-BE49-F238E27FC236}">
                <a16:creationId xmlns:a16="http://schemas.microsoft.com/office/drawing/2014/main" id="{35DA1924-A825-AAA1-84F1-7C7EEA267B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grpSp>
        <p:nvGrpSpPr>
          <p:cNvPr id="42" name="组合 41">
            <a:extLst>
              <a:ext uri="{FF2B5EF4-FFF2-40B4-BE49-F238E27FC236}">
                <a16:creationId xmlns:a16="http://schemas.microsoft.com/office/drawing/2014/main" id="{264577DF-067B-078E-98D5-D39224247994}"/>
              </a:ext>
            </a:extLst>
          </p:cNvPr>
          <p:cNvGrpSpPr/>
          <p:nvPr/>
        </p:nvGrpSpPr>
        <p:grpSpPr>
          <a:xfrm>
            <a:off x="309513" y="770247"/>
            <a:ext cx="1854670" cy="461665"/>
            <a:chOff x="934400" y="936575"/>
            <a:chExt cx="1854670" cy="461666"/>
          </a:xfrm>
        </p:grpSpPr>
        <p:sp>
          <p:nvSpPr>
            <p:cNvPr id="43" name="文本框 42">
              <a:extLst>
                <a:ext uri="{FF2B5EF4-FFF2-40B4-BE49-F238E27FC236}">
                  <a16:creationId xmlns:a16="http://schemas.microsoft.com/office/drawing/2014/main" id="{061E1709-E690-4961-6CA3-B7731DB502BE}"/>
                </a:ext>
              </a:extLst>
            </p:cNvPr>
            <p:cNvSpPr txBox="1"/>
            <p:nvPr/>
          </p:nvSpPr>
          <p:spPr>
            <a:xfrm>
              <a:off x="1065521" y="936575"/>
              <a:ext cx="1723549" cy="461666"/>
            </a:xfrm>
            <a:prstGeom prst="rect">
              <a:avLst/>
            </a:prstGeom>
            <a:noFill/>
          </p:spPr>
          <p:txBody>
            <a:bodyPr wrap="none" rtlCol="0">
              <a:spAutoFit/>
            </a:bodyPr>
            <a:lstStyle/>
            <a:p>
              <a:r>
                <a:rPr lang="zh-CN" altLang="en-US" sz="2400" b="1" dirty="0">
                  <a:solidFill>
                    <a:srgbClr val="0E419C"/>
                  </a:solidFill>
                </a:rPr>
                <a:t>数据库简介</a:t>
              </a:r>
            </a:p>
          </p:txBody>
        </p:sp>
        <p:sp>
          <p:nvSpPr>
            <p:cNvPr id="44" name="矩形 43">
              <a:extLst>
                <a:ext uri="{FF2B5EF4-FFF2-40B4-BE49-F238E27FC236}">
                  <a16:creationId xmlns:a16="http://schemas.microsoft.com/office/drawing/2014/main" id="{5865F277-B4BD-BEA1-F26E-BFCA17F45751}"/>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7C4B9929-F904-0071-0185-F4D9C66E8798}"/>
              </a:ext>
            </a:extLst>
          </p:cNvPr>
          <p:cNvPicPr>
            <a:picLocks noChangeAspect="1"/>
          </p:cNvPicPr>
          <p:nvPr/>
        </p:nvPicPr>
        <p:blipFill>
          <a:blip r:embed="rId5"/>
          <a:stretch>
            <a:fillRect/>
          </a:stretch>
        </p:blipFill>
        <p:spPr>
          <a:xfrm>
            <a:off x="7027959" y="3231840"/>
            <a:ext cx="4275769" cy="1515988"/>
          </a:xfrm>
          <a:prstGeom prst="rect">
            <a:avLst/>
          </a:prstGeom>
        </p:spPr>
      </p:pic>
      <p:pic>
        <p:nvPicPr>
          <p:cNvPr id="10" name="图形 9">
            <a:extLst>
              <a:ext uri="{FF2B5EF4-FFF2-40B4-BE49-F238E27FC236}">
                <a16:creationId xmlns:a16="http://schemas.microsoft.com/office/drawing/2014/main" id="{B64E1A32-2BE4-80E5-D0B2-77815C42BC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3206" y="3231840"/>
            <a:ext cx="5573688" cy="1406066"/>
          </a:xfrm>
          <a:prstGeom prst="rect">
            <a:avLst/>
          </a:prstGeom>
        </p:spPr>
      </p:pic>
      <p:sp>
        <p:nvSpPr>
          <p:cNvPr id="11" name="矩形: 圆角 10">
            <a:extLst>
              <a:ext uri="{FF2B5EF4-FFF2-40B4-BE49-F238E27FC236}">
                <a16:creationId xmlns:a16="http://schemas.microsoft.com/office/drawing/2014/main" id="{11C3FED7-1984-8D9C-DA7A-A764B48C6859}"/>
              </a:ext>
            </a:extLst>
          </p:cNvPr>
          <p:cNvSpPr/>
          <p:nvPr/>
        </p:nvSpPr>
        <p:spPr>
          <a:xfrm>
            <a:off x="339279" y="1378706"/>
            <a:ext cx="11380252" cy="612480"/>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cs typeface="+mn-ea"/>
                <a:sym typeface="+mn-lt"/>
              </a:rPr>
              <a:t>  NoSQL</a:t>
            </a:r>
            <a:endParaRPr lang="zh-CN" altLang="en-US" sz="2400" b="1" dirty="0">
              <a:cs typeface="+mn-ea"/>
              <a:sym typeface="+mn-lt"/>
            </a:endParaRPr>
          </a:p>
        </p:txBody>
      </p:sp>
    </p:spTree>
    <p:extLst>
      <p:ext uri="{BB962C8B-B14F-4D97-AF65-F5344CB8AC3E}">
        <p14:creationId xmlns:p14="http://schemas.microsoft.com/office/powerpoint/2010/main" val="2391326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a:extLst>
              <a:ext uri="{FF2B5EF4-FFF2-40B4-BE49-F238E27FC236}">
                <a16:creationId xmlns:a16="http://schemas.microsoft.com/office/drawing/2014/main" id="{88E36159-01D3-86A9-97B8-B1C6D9A35C6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0504"/>
          <a:stretch/>
        </p:blipFill>
        <p:spPr>
          <a:xfrm>
            <a:off x="5869201" y="570670"/>
            <a:ext cx="5052241" cy="5860679"/>
          </a:xfrm>
          <a:prstGeom prst="rect">
            <a:avLst/>
          </a:prstGeom>
        </p:spPr>
      </p:pic>
      <p:sp>
        <p:nvSpPr>
          <p:cNvPr id="4" name="iṡ1íḋe"/>
          <p:cNvSpPr/>
          <p:nvPr/>
        </p:nvSpPr>
        <p:spPr>
          <a:xfrm>
            <a:off x="-11551" y="-1"/>
            <a:ext cx="4578845" cy="6858001"/>
          </a:xfrm>
          <a:prstGeom prst="rect">
            <a:avLst/>
          </a:prstGeom>
          <a:solidFill>
            <a:srgbClr val="0E419C"/>
          </a:solidFill>
          <a:ln>
            <a:noFill/>
          </a:ln>
          <a:effectLst>
            <a:outerShdw blurRad="762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dirty="0">
              <a:solidFill>
                <a:srgbClr val="FFFFFF"/>
              </a:solidFill>
              <a:cs typeface="+mn-ea"/>
              <a:sym typeface="+mn-lt"/>
            </a:endParaRPr>
          </a:p>
        </p:txBody>
      </p:sp>
      <p:sp>
        <p:nvSpPr>
          <p:cNvPr id="7" name="文本框 6"/>
          <p:cNvSpPr txBox="1"/>
          <p:nvPr/>
        </p:nvSpPr>
        <p:spPr>
          <a:xfrm>
            <a:off x="1487488" y="2553786"/>
            <a:ext cx="1569660" cy="830997"/>
          </a:xfrm>
          <a:prstGeom prst="rect">
            <a:avLst/>
          </a:prstGeom>
          <a:noFill/>
        </p:spPr>
        <p:txBody>
          <a:bodyPr wrap="none" rtlCol="0">
            <a:spAutoFit/>
          </a:bodyPr>
          <a:lstStyle/>
          <a:p>
            <a:r>
              <a:rPr lang="zh-CN" altLang="en-US" sz="4800" spc="600" dirty="0">
                <a:solidFill>
                  <a:schemeClr val="bg1"/>
                </a:solidFill>
                <a:effectLst>
                  <a:outerShdw blurRad="50800" dist="38100" algn="l" rotWithShape="0">
                    <a:prstClr val="black">
                      <a:alpha val="40000"/>
                    </a:prstClr>
                  </a:outerShdw>
                </a:effectLst>
                <a:cs typeface="+mn-ea"/>
                <a:sym typeface="+mn-lt"/>
              </a:rPr>
              <a:t>目录</a:t>
            </a:r>
          </a:p>
        </p:txBody>
      </p:sp>
      <p:sp>
        <p:nvSpPr>
          <p:cNvPr id="8" name="文本框 7"/>
          <p:cNvSpPr txBox="1"/>
          <p:nvPr/>
        </p:nvSpPr>
        <p:spPr>
          <a:xfrm>
            <a:off x="1487489" y="3501009"/>
            <a:ext cx="1787669" cy="307777"/>
          </a:xfrm>
          <a:prstGeom prst="rect">
            <a:avLst/>
          </a:prstGeom>
          <a:noFill/>
        </p:spPr>
        <p:txBody>
          <a:bodyPr wrap="none" rtlCol="0">
            <a:spAutoFit/>
          </a:bodyPr>
          <a:lstStyle/>
          <a:p>
            <a:r>
              <a:rPr lang="en-US" altLang="zh-CN" sz="1400" spc="600" dirty="0">
                <a:solidFill>
                  <a:schemeClr val="bg1"/>
                </a:solidFill>
                <a:cs typeface="+mn-ea"/>
                <a:sym typeface="+mn-lt"/>
              </a:rPr>
              <a:t>CONTENTS</a:t>
            </a:r>
            <a:endParaRPr lang="zh-CN" altLang="en-US" sz="1400" spc="600" dirty="0">
              <a:solidFill>
                <a:schemeClr val="bg1"/>
              </a:solidFill>
              <a:cs typeface="+mn-ea"/>
              <a:sym typeface="+mn-lt"/>
            </a:endParaRPr>
          </a:p>
        </p:txBody>
      </p:sp>
      <p:sp>
        <p:nvSpPr>
          <p:cNvPr id="13" name="任意多边形: 形状 12"/>
          <p:cNvSpPr/>
          <p:nvPr/>
        </p:nvSpPr>
        <p:spPr>
          <a:xfrm>
            <a:off x="983433" y="2346010"/>
            <a:ext cx="2592288" cy="1321975"/>
          </a:xfrm>
          <a:custGeom>
            <a:avLst/>
            <a:gdLst>
              <a:gd name="connsiteX0" fmla="*/ 0 w 7010400"/>
              <a:gd name="connsiteY0" fmla="*/ 0 h 1981384"/>
              <a:gd name="connsiteX1" fmla="*/ 7010400 w 7010400"/>
              <a:gd name="connsiteY1" fmla="*/ 0 h 1981384"/>
              <a:gd name="connsiteX2" fmla="*/ 7010400 w 7010400"/>
              <a:gd name="connsiteY2" fmla="*/ 1981384 h 1981384"/>
              <a:gd name="connsiteX3" fmla="*/ 6495669 w 7010400"/>
              <a:gd name="connsiteY3" fmla="*/ 1981384 h 1981384"/>
              <a:gd name="connsiteX4" fmla="*/ 6495669 w 7010400"/>
              <a:gd name="connsiteY4" fmla="*/ 1712044 h 1981384"/>
              <a:gd name="connsiteX5" fmla="*/ 514731 w 7010400"/>
              <a:gd name="connsiteY5" fmla="*/ 1712044 h 1981384"/>
              <a:gd name="connsiteX6" fmla="*/ 514731 w 7010400"/>
              <a:gd name="connsiteY6" fmla="*/ 1981384 h 1981384"/>
              <a:gd name="connsiteX7" fmla="*/ 0 w 7010400"/>
              <a:gd name="connsiteY7" fmla="*/ 1981384 h 1981384"/>
              <a:gd name="connsiteX0-1" fmla="*/ 0 w 7010400"/>
              <a:gd name="connsiteY0-2" fmla="*/ 0 h 1981384"/>
              <a:gd name="connsiteX1-3" fmla="*/ 7010400 w 7010400"/>
              <a:gd name="connsiteY1-4" fmla="*/ 0 h 1981384"/>
              <a:gd name="connsiteX2-5" fmla="*/ 7010400 w 7010400"/>
              <a:gd name="connsiteY2-6" fmla="*/ 1981384 h 1981384"/>
              <a:gd name="connsiteX3-7" fmla="*/ 6495669 w 7010400"/>
              <a:gd name="connsiteY3-8" fmla="*/ 1981384 h 1981384"/>
              <a:gd name="connsiteX4-9" fmla="*/ 6495669 w 7010400"/>
              <a:gd name="connsiteY4-10" fmla="*/ 1712044 h 1981384"/>
              <a:gd name="connsiteX5-11" fmla="*/ 514731 w 7010400"/>
              <a:gd name="connsiteY5-12" fmla="*/ 1981384 h 1981384"/>
              <a:gd name="connsiteX6-13" fmla="*/ 0 w 7010400"/>
              <a:gd name="connsiteY6-14" fmla="*/ 1981384 h 1981384"/>
              <a:gd name="connsiteX7-15" fmla="*/ 0 w 7010400"/>
              <a:gd name="connsiteY7-16" fmla="*/ 0 h 1981384"/>
              <a:gd name="connsiteX0-17" fmla="*/ 6495669 w 7010400"/>
              <a:gd name="connsiteY0-18" fmla="*/ 1712044 h 1981384"/>
              <a:gd name="connsiteX1-19" fmla="*/ 514731 w 7010400"/>
              <a:gd name="connsiteY1-20" fmla="*/ 1981384 h 1981384"/>
              <a:gd name="connsiteX2-21" fmla="*/ 0 w 7010400"/>
              <a:gd name="connsiteY2-22" fmla="*/ 1981384 h 1981384"/>
              <a:gd name="connsiteX3-23" fmla="*/ 0 w 7010400"/>
              <a:gd name="connsiteY3-24" fmla="*/ 0 h 1981384"/>
              <a:gd name="connsiteX4-25" fmla="*/ 7010400 w 7010400"/>
              <a:gd name="connsiteY4-26" fmla="*/ 0 h 1981384"/>
              <a:gd name="connsiteX5-27" fmla="*/ 7010400 w 7010400"/>
              <a:gd name="connsiteY5-28" fmla="*/ 1981384 h 1981384"/>
              <a:gd name="connsiteX6-29" fmla="*/ 6495669 w 7010400"/>
              <a:gd name="connsiteY6-30" fmla="*/ 1981384 h 1981384"/>
              <a:gd name="connsiteX7-31" fmla="*/ 6587109 w 7010400"/>
              <a:gd name="connsiteY7-32" fmla="*/ 1803484 h 1981384"/>
              <a:gd name="connsiteX0-33" fmla="*/ 577469 w 7010400"/>
              <a:gd name="connsiteY0-34" fmla="*/ 3629744 h 3629744"/>
              <a:gd name="connsiteX1-35" fmla="*/ 514731 w 7010400"/>
              <a:gd name="connsiteY1-36" fmla="*/ 1981384 h 3629744"/>
              <a:gd name="connsiteX2-37" fmla="*/ 0 w 7010400"/>
              <a:gd name="connsiteY2-38" fmla="*/ 1981384 h 3629744"/>
              <a:gd name="connsiteX3-39" fmla="*/ 0 w 7010400"/>
              <a:gd name="connsiteY3-40" fmla="*/ 0 h 3629744"/>
              <a:gd name="connsiteX4-41" fmla="*/ 7010400 w 7010400"/>
              <a:gd name="connsiteY4-42" fmla="*/ 0 h 3629744"/>
              <a:gd name="connsiteX5-43" fmla="*/ 7010400 w 7010400"/>
              <a:gd name="connsiteY5-44" fmla="*/ 1981384 h 3629744"/>
              <a:gd name="connsiteX6-45" fmla="*/ 6495669 w 7010400"/>
              <a:gd name="connsiteY6-46" fmla="*/ 1981384 h 3629744"/>
              <a:gd name="connsiteX7-47" fmla="*/ 6587109 w 7010400"/>
              <a:gd name="connsiteY7-48" fmla="*/ 1803484 h 3629744"/>
              <a:gd name="connsiteX0-49" fmla="*/ 514731 w 7010400"/>
              <a:gd name="connsiteY0-50" fmla="*/ 1981384 h 1981384"/>
              <a:gd name="connsiteX1-51" fmla="*/ 0 w 7010400"/>
              <a:gd name="connsiteY1-52" fmla="*/ 1981384 h 1981384"/>
              <a:gd name="connsiteX2-53" fmla="*/ 0 w 7010400"/>
              <a:gd name="connsiteY2-54" fmla="*/ 0 h 1981384"/>
              <a:gd name="connsiteX3-55" fmla="*/ 7010400 w 7010400"/>
              <a:gd name="connsiteY3-56" fmla="*/ 0 h 1981384"/>
              <a:gd name="connsiteX4-57" fmla="*/ 7010400 w 7010400"/>
              <a:gd name="connsiteY4-58" fmla="*/ 1981384 h 1981384"/>
              <a:gd name="connsiteX5-59" fmla="*/ 6495669 w 7010400"/>
              <a:gd name="connsiteY5-60" fmla="*/ 1981384 h 1981384"/>
              <a:gd name="connsiteX6-61" fmla="*/ 6587109 w 7010400"/>
              <a:gd name="connsiteY6-62" fmla="*/ 1803484 h 1981384"/>
              <a:gd name="connsiteX0-63" fmla="*/ 514731 w 7010400"/>
              <a:gd name="connsiteY0-64" fmla="*/ 1981384 h 1981384"/>
              <a:gd name="connsiteX1-65" fmla="*/ 0 w 7010400"/>
              <a:gd name="connsiteY1-66" fmla="*/ 1981384 h 1981384"/>
              <a:gd name="connsiteX2-67" fmla="*/ 0 w 7010400"/>
              <a:gd name="connsiteY2-68" fmla="*/ 0 h 1981384"/>
              <a:gd name="connsiteX3-69" fmla="*/ 7010400 w 7010400"/>
              <a:gd name="connsiteY3-70" fmla="*/ 0 h 1981384"/>
              <a:gd name="connsiteX4-71" fmla="*/ 7010400 w 7010400"/>
              <a:gd name="connsiteY4-72" fmla="*/ 1981384 h 1981384"/>
              <a:gd name="connsiteX5-73" fmla="*/ 6495669 w 7010400"/>
              <a:gd name="connsiteY5-74" fmla="*/ 1981384 h 1981384"/>
              <a:gd name="connsiteX0-75" fmla="*/ 1349388 w 7010400"/>
              <a:gd name="connsiteY0-76" fmla="*/ 1986143 h 1986143"/>
              <a:gd name="connsiteX1-77" fmla="*/ 0 w 7010400"/>
              <a:gd name="connsiteY1-78" fmla="*/ 1981384 h 1986143"/>
              <a:gd name="connsiteX2-79" fmla="*/ 0 w 7010400"/>
              <a:gd name="connsiteY2-80" fmla="*/ 0 h 1986143"/>
              <a:gd name="connsiteX3-81" fmla="*/ 7010400 w 7010400"/>
              <a:gd name="connsiteY3-82" fmla="*/ 0 h 1986143"/>
              <a:gd name="connsiteX4-83" fmla="*/ 7010400 w 7010400"/>
              <a:gd name="connsiteY4-84" fmla="*/ 1981384 h 1986143"/>
              <a:gd name="connsiteX5-85" fmla="*/ 6495669 w 7010400"/>
              <a:gd name="connsiteY5-86" fmla="*/ 1981384 h 1986143"/>
              <a:gd name="connsiteX0-87" fmla="*/ 1349388 w 7010400"/>
              <a:gd name="connsiteY0-88" fmla="*/ 1976626 h 1981384"/>
              <a:gd name="connsiteX1-89" fmla="*/ 0 w 7010400"/>
              <a:gd name="connsiteY1-90" fmla="*/ 1981384 h 1981384"/>
              <a:gd name="connsiteX2-91" fmla="*/ 0 w 7010400"/>
              <a:gd name="connsiteY2-92" fmla="*/ 0 h 1981384"/>
              <a:gd name="connsiteX3-93" fmla="*/ 7010400 w 7010400"/>
              <a:gd name="connsiteY3-94" fmla="*/ 0 h 1981384"/>
              <a:gd name="connsiteX4-95" fmla="*/ 7010400 w 7010400"/>
              <a:gd name="connsiteY4-96" fmla="*/ 1981384 h 1981384"/>
              <a:gd name="connsiteX5-97" fmla="*/ 6495669 w 7010400"/>
              <a:gd name="connsiteY5-98" fmla="*/ 1981384 h 1981384"/>
              <a:gd name="connsiteX0-99" fmla="*/ 1349388 w 7010400"/>
              <a:gd name="connsiteY0-100" fmla="*/ 1981385 h 1981385"/>
              <a:gd name="connsiteX1-101" fmla="*/ 0 w 7010400"/>
              <a:gd name="connsiteY1-102" fmla="*/ 1981384 h 1981385"/>
              <a:gd name="connsiteX2-103" fmla="*/ 0 w 7010400"/>
              <a:gd name="connsiteY2-104" fmla="*/ 0 h 1981385"/>
              <a:gd name="connsiteX3-105" fmla="*/ 7010400 w 7010400"/>
              <a:gd name="connsiteY3-106" fmla="*/ 0 h 1981385"/>
              <a:gd name="connsiteX4-107" fmla="*/ 7010400 w 7010400"/>
              <a:gd name="connsiteY4-108" fmla="*/ 1981384 h 1981385"/>
              <a:gd name="connsiteX5-109" fmla="*/ 6495669 w 7010400"/>
              <a:gd name="connsiteY5-110" fmla="*/ 1981384 h 1981385"/>
              <a:gd name="connsiteX0-111" fmla="*/ 1349388 w 7010400"/>
              <a:gd name="connsiteY0-112" fmla="*/ 1981385 h 1981385"/>
              <a:gd name="connsiteX1-113" fmla="*/ 0 w 7010400"/>
              <a:gd name="connsiteY1-114" fmla="*/ 1981384 h 1981385"/>
              <a:gd name="connsiteX2-115" fmla="*/ 0 w 7010400"/>
              <a:gd name="connsiteY2-116" fmla="*/ 0 h 1981385"/>
              <a:gd name="connsiteX3-117" fmla="*/ 7010400 w 7010400"/>
              <a:gd name="connsiteY3-118" fmla="*/ 0 h 1981385"/>
              <a:gd name="connsiteX4-119" fmla="*/ 7010400 w 7010400"/>
              <a:gd name="connsiteY4-120" fmla="*/ 1981384 h 1981385"/>
              <a:gd name="connsiteX5-121" fmla="*/ 5733943 w 7010400"/>
              <a:gd name="connsiteY5-122" fmla="*/ 1971866 h 1981385"/>
              <a:gd name="connsiteX0-123" fmla="*/ 1349388 w 7010400"/>
              <a:gd name="connsiteY0-124" fmla="*/ 1981385 h 1981385"/>
              <a:gd name="connsiteX1-125" fmla="*/ 0 w 7010400"/>
              <a:gd name="connsiteY1-126" fmla="*/ 1981384 h 1981385"/>
              <a:gd name="connsiteX2-127" fmla="*/ 0 w 7010400"/>
              <a:gd name="connsiteY2-128" fmla="*/ 0 h 1981385"/>
              <a:gd name="connsiteX3-129" fmla="*/ 7010400 w 7010400"/>
              <a:gd name="connsiteY3-130" fmla="*/ 0 h 1981385"/>
              <a:gd name="connsiteX4-131" fmla="*/ 7010400 w 7010400"/>
              <a:gd name="connsiteY4-132" fmla="*/ 1981384 h 1981385"/>
              <a:gd name="connsiteX5-133" fmla="*/ 5733943 w 7010400"/>
              <a:gd name="connsiteY5-134" fmla="*/ 1981384 h 1981385"/>
              <a:gd name="connsiteX0" fmla="*/ 1500505 w 7010400"/>
              <a:gd name="connsiteY0" fmla="*/ 1981385 h 1981385"/>
              <a:gd name="connsiteX1" fmla="*/ 0 w 7010400"/>
              <a:gd name="connsiteY1" fmla="*/ 1981384 h 1981385"/>
              <a:gd name="connsiteX2" fmla="*/ 0 w 7010400"/>
              <a:gd name="connsiteY2" fmla="*/ 0 h 1981385"/>
              <a:gd name="connsiteX3" fmla="*/ 7010400 w 7010400"/>
              <a:gd name="connsiteY3" fmla="*/ 0 h 1981385"/>
              <a:gd name="connsiteX4" fmla="*/ 7010400 w 7010400"/>
              <a:gd name="connsiteY4" fmla="*/ 1981384 h 1981385"/>
              <a:gd name="connsiteX5" fmla="*/ 5733943 w 7010400"/>
              <a:gd name="connsiteY5" fmla="*/ 1981384 h 19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0400" h="1981385">
                <a:moveTo>
                  <a:pt x="1500505" y="1981385"/>
                </a:moveTo>
                <a:lnTo>
                  <a:pt x="0" y="1981384"/>
                </a:lnTo>
                <a:lnTo>
                  <a:pt x="0" y="0"/>
                </a:lnTo>
                <a:lnTo>
                  <a:pt x="7010400" y="0"/>
                </a:lnTo>
                <a:lnTo>
                  <a:pt x="7010400" y="1981384"/>
                </a:lnTo>
                <a:lnTo>
                  <a:pt x="5733943" y="1981384"/>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23" name="组合 22"/>
          <p:cNvGrpSpPr/>
          <p:nvPr/>
        </p:nvGrpSpPr>
        <p:grpSpPr>
          <a:xfrm>
            <a:off x="6600056" y="1801088"/>
            <a:ext cx="5018315" cy="3328802"/>
            <a:chOff x="6350000" y="1147981"/>
            <a:chExt cx="5018314" cy="3328803"/>
          </a:xfrm>
        </p:grpSpPr>
        <p:sp>
          <p:nvSpPr>
            <p:cNvPr id="24" name="矩形: 圆角 23"/>
            <p:cNvSpPr/>
            <p:nvPr/>
          </p:nvSpPr>
          <p:spPr>
            <a:xfrm>
              <a:off x="6350000" y="1147981"/>
              <a:ext cx="5018314" cy="863523"/>
            </a:xfrm>
            <a:prstGeom prst="roundRect">
              <a:avLst>
                <a:gd name="adj" fmla="val 50000"/>
              </a:avLst>
            </a:prstGeom>
            <a:noFill/>
            <a:ln>
              <a:gradFill flip="none" rotWithShape="1">
                <a:gsLst>
                  <a:gs pos="0">
                    <a:srgbClr val="0E419C"/>
                  </a:gs>
                  <a:gs pos="70000">
                    <a:srgbClr val="0E419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p:cNvSpPr txBox="1"/>
            <p:nvPr/>
          </p:nvSpPr>
          <p:spPr>
            <a:xfrm>
              <a:off x="6481031" y="1287355"/>
              <a:ext cx="850784" cy="584775"/>
            </a:xfrm>
            <a:prstGeom prst="rect">
              <a:avLst/>
            </a:prstGeom>
            <a:noFill/>
          </p:spPr>
          <p:txBody>
            <a:bodyPr wrap="square" anchor="ctr">
              <a:spAutoFit/>
            </a:bodyPr>
            <a:lstStyle>
              <a:defPPr>
                <a:defRPr lang="zh-CN"/>
              </a:defPPr>
              <a:lvl1pPr>
                <a:defRPr sz="3200">
                  <a:gradFill flip="none" rotWithShape="1">
                    <a:gsLst>
                      <a:gs pos="0">
                        <a:srgbClr val="0070C0"/>
                      </a:gs>
                      <a:gs pos="100000">
                        <a:srgbClr val="123485"/>
                      </a:gs>
                    </a:gsLst>
                    <a:lin ang="5400000" scaled="1"/>
                    <a:tileRect/>
                  </a:gradFill>
                  <a:latin typeface="思源黑体 CN Bold" panose="020B0800000000000000" pitchFamily="34" charset="-122"/>
                  <a:ea typeface="思源黑体 CN Bold" panose="020B0800000000000000" pitchFamily="34" charset="-122"/>
                </a:defRPr>
              </a:lvl1pPr>
            </a:lstStyle>
            <a:p>
              <a:pPr algn="ctr"/>
              <a:r>
                <a:rPr lang="en-US" altLang="zh-CN" dirty="0">
                  <a:gradFill flip="none" rotWithShape="1">
                    <a:gsLst>
                      <a:gs pos="0">
                        <a:srgbClr val="0070C0"/>
                      </a:gs>
                      <a:gs pos="100000">
                        <a:srgbClr val="133789"/>
                      </a:gs>
                    </a:gsLst>
                    <a:lin ang="10800000" scaled="1"/>
                    <a:tileRect/>
                  </a:gradFill>
                  <a:latin typeface="+mn-lt"/>
                  <a:ea typeface="+mn-ea"/>
                  <a:cs typeface="+mn-ea"/>
                  <a:sym typeface="+mn-lt"/>
                </a:rPr>
                <a:t>1</a:t>
              </a:r>
              <a:endParaRPr lang="zh-CN" altLang="en-US" dirty="0">
                <a:gradFill flip="none" rotWithShape="1">
                  <a:gsLst>
                    <a:gs pos="0">
                      <a:srgbClr val="0070C0"/>
                    </a:gs>
                    <a:gs pos="100000">
                      <a:srgbClr val="133789"/>
                    </a:gs>
                  </a:gsLst>
                  <a:lin ang="10800000" scaled="1"/>
                  <a:tileRect/>
                </a:gradFill>
                <a:latin typeface="+mn-lt"/>
                <a:ea typeface="+mn-ea"/>
                <a:cs typeface="+mn-ea"/>
                <a:sym typeface="+mn-lt"/>
              </a:endParaRPr>
            </a:p>
          </p:txBody>
        </p:sp>
        <p:sp>
          <p:nvSpPr>
            <p:cNvPr id="26" name="矩形: 圆角 25"/>
            <p:cNvSpPr/>
            <p:nvPr/>
          </p:nvSpPr>
          <p:spPr>
            <a:xfrm>
              <a:off x="6350000" y="2380621"/>
              <a:ext cx="5018314" cy="863523"/>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6481031" y="2520587"/>
              <a:ext cx="850784" cy="584775"/>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a:latin typeface="+mn-lt"/>
                  <a:ea typeface="+mn-ea"/>
                  <a:cs typeface="+mn-ea"/>
                  <a:sym typeface="+mn-lt"/>
                </a:rPr>
                <a:t>2</a:t>
              </a:r>
              <a:endParaRPr lang="zh-CN" altLang="en-US">
                <a:latin typeface="+mn-lt"/>
                <a:ea typeface="+mn-ea"/>
                <a:cs typeface="+mn-ea"/>
                <a:sym typeface="+mn-lt"/>
              </a:endParaRPr>
            </a:p>
          </p:txBody>
        </p:sp>
        <p:sp>
          <p:nvSpPr>
            <p:cNvPr id="28" name="矩形: 圆角 27"/>
            <p:cNvSpPr/>
            <p:nvPr/>
          </p:nvSpPr>
          <p:spPr>
            <a:xfrm>
              <a:off x="6350000" y="3613261"/>
              <a:ext cx="5018314" cy="863523"/>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6481031" y="3754409"/>
              <a:ext cx="850784" cy="584775"/>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a:latin typeface="+mn-lt"/>
                  <a:ea typeface="+mn-ea"/>
                  <a:cs typeface="+mn-ea"/>
                  <a:sym typeface="+mn-lt"/>
                </a:rPr>
                <a:t>3</a:t>
              </a:r>
              <a:endParaRPr lang="zh-CN" altLang="en-US">
                <a:latin typeface="+mn-lt"/>
                <a:ea typeface="+mn-ea"/>
                <a:cs typeface="+mn-ea"/>
                <a:sym typeface="+mn-lt"/>
              </a:endParaRPr>
            </a:p>
          </p:txBody>
        </p:sp>
      </p:grpSp>
      <p:sp>
        <p:nvSpPr>
          <p:cNvPr id="3" name="文本框 2"/>
          <p:cNvSpPr txBox="1"/>
          <p:nvPr/>
        </p:nvSpPr>
        <p:spPr>
          <a:xfrm>
            <a:off x="7648698" y="1971239"/>
            <a:ext cx="1928733" cy="523220"/>
          </a:xfrm>
          <a:prstGeom prst="rect">
            <a:avLst/>
          </a:prstGeom>
          <a:noFill/>
        </p:spPr>
        <p:txBody>
          <a:bodyPr wrap="none" rtlCol="0">
            <a:spAutoFit/>
          </a:bodyPr>
          <a:lstStyle/>
          <a:p>
            <a:pPr algn="ctr"/>
            <a:r>
              <a:rPr lang="zh-CN" altLang="en-US" sz="2800" spc="600" dirty="0">
                <a:solidFill>
                  <a:srgbClr val="0E419C"/>
                </a:solidFill>
                <a:cs typeface="+mn-ea"/>
                <a:sym typeface="+mn-lt"/>
              </a:rPr>
              <a:t>项目介绍</a:t>
            </a:r>
          </a:p>
        </p:txBody>
      </p:sp>
      <p:sp>
        <p:nvSpPr>
          <p:cNvPr id="34" name="文本框 33"/>
          <p:cNvSpPr txBox="1"/>
          <p:nvPr/>
        </p:nvSpPr>
        <p:spPr>
          <a:xfrm>
            <a:off x="7648699" y="4436518"/>
            <a:ext cx="1928733" cy="523220"/>
          </a:xfrm>
          <a:prstGeom prst="rect">
            <a:avLst/>
          </a:prstGeom>
          <a:noFill/>
        </p:spPr>
        <p:txBody>
          <a:bodyPr wrap="none" rtlCol="0">
            <a:spAutoFit/>
          </a:bodyPr>
          <a:lstStyle/>
          <a:p>
            <a:pPr algn="ctr"/>
            <a:r>
              <a:rPr lang="zh-CN" altLang="en-US" sz="2800" spc="600" dirty="0">
                <a:solidFill>
                  <a:srgbClr val="0E419C"/>
                </a:solidFill>
                <a:cs typeface="+mn-ea"/>
                <a:sym typeface="+mn-lt"/>
              </a:rPr>
              <a:t>项目演示</a:t>
            </a:r>
          </a:p>
        </p:txBody>
      </p:sp>
      <p:sp>
        <p:nvSpPr>
          <p:cNvPr id="35" name="文本框 34"/>
          <p:cNvSpPr txBox="1"/>
          <p:nvPr/>
        </p:nvSpPr>
        <p:spPr>
          <a:xfrm>
            <a:off x="7648696" y="3203879"/>
            <a:ext cx="1928733" cy="523220"/>
          </a:xfrm>
          <a:prstGeom prst="rect">
            <a:avLst/>
          </a:prstGeom>
          <a:noFill/>
        </p:spPr>
        <p:txBody>
          <a:bodyPr wrap="none" rtlCol="0">
            <a:spAutoFit/>
          </a:bodyPr>
          <a:lstStyle/>
          <a:p>
            <a:pPr algn="ctr"/>
            <a:r>
              <a:rPr lang="zh-CN" altLang="en-US" sz="2800" spc="600" dirty="0">
                <a:solidFill>
                  <a:srgbClr val="0E419C"/>
                </a:solidFill>
                <a:cs typeface="+mn-ea"/>
                <a:sym typeface="+mn-lt"/>
              </a:rPr>
              <a:t>技术分析</a:t>
            </a:r>
          </a:p>
        </p:txBody>
      </p:sp>
      <p:sp>
        <p:nvSpPr>
          <p:cNvPr id="22" name="文本框 21">
            <a:extLst>
              <a:ext uri="{FF2B5EF4-FFF2-40B4-BE49-F238E27FC236}">
                <a16:creationId xmlns:a16="http://schemas.microsoft.com/office/drawing/2014/main" id="{3DA4B988-8423-DEFA-BE4B-65B1A6F3CB49}"/>
              </a:ext>
            </a:extLst>
          </p:cNvPr>
          <p:cNvSpPr txBox="1"/>
          <p:nvPr/>
        </p:nvSpPr>
        <p:spPr>
          <a:xfrm>
            <a:off x="7798175" y="4853790"/>
            <a:ext cx="1587919" cy="276999"/>
          </a:xfrm>
          <a:prstGeom prst="rect">
            <a:avLst/>
          </a:prstGeom>
          <a:noFill/>
        </p:spPr>
        <p:txBody>
          <a:bodyPr wrap="square" rtlCol="0">
            <a:spAutoFit/>
          </a:bodyPr>
          <a:lstStyle/>
          <a:p>
            <a:r>
              <a:rPr lang="en-US" altLang="zh-CN" sz="1200" spc="300" dirty="0">
                <a:solidFill>
                  <a:schemeClr val="bg1">
                    <a:lumMod val="75000"/>
                  </a:schemeClr>
                </a:solidFill>
              </a:rPr>
              <a:t>Project Demo</a:t>
            </a:r>
          </a:p>
        </p:txBody>
      </p:sp>
      <p:sp>
        <p:nvSpPr>
          <p:cNvPr id="37" name="文本框 36">
            <a:extLst>
              <a:ext uri="{FF2B5EF4-FFF2-40B4-BE49-F238E27FC236}">
                <a16:creationId xmlns:a16="http://schemas.microsoft.com/office/drawing/2014/main" id="{8D3A33A8-9F8C-0E37-0C73-C9592CCD3412}"/>
              </a:ext>
            </a:extLst>
          </p:cNvPr>
          <p:cNvSpPr txBox="1"/>
          <p:nvPr/>
        </p:nvSpPr>
        <p:spPr>
          <a:xfrm>
            <a:off x="7808364" y="3616310"/>
            <a:ext cx="1609396" cy="276999"/>
          </a:xfrm>
          <a:prstGeom prst="rect">
            <a:avLst/>
          </a:prstGeom>
          <a:noFill/>
        </p:spPr>
        <p:txBody>
          <a:bodyPr wrap="square" rtlCol="0">
            <a:spAutoFit/>
          </a:bodyPr>
          <a:lstStyle/>
          <a:p>
            <a:r>
              <a:rPr lang="en-US" altLang="zh-CN" sz="1200" spc="300" dirty="0">
                <a:solidFill>
                  <a:schemeClr val="bg1">
                    <a:lumMod val="75000"/>
                  </a:schemeClr>
                </a:solidFill>
              </a:rPr>
              <a:t>Tech Analysis</a:t>
            </a:r>
          </a:p>
        </p:txBody>
      </p:sp>
      <p:sp>
        <p:nvSpPr>
          <p:cNvPr id="38" name="文本框 37">
            <a:extLst>
              <a:ext uri="{FF2B5EF4-FFF2-40B4-BE49-F238E27FC236}">
                <a16:creationId xmlns:a16="http://schemas.microsoft.com/office/drawing/2014/main" id="{6CCE7AF4-2B25-BA4D-74E8-8E7047AF442D}"/>
              </a:ext>
            </a:extLst>
          </p:cNvPr>
          <p:cNvSpPr txBox="1"/>
          <p:nvPr/>
        </p:nvSpPr>
        <p:spPr>
          <a:xfrm>
            <a:off x="7464152" y="2383671"/>
            <a:ext cx="2429962" cy="276999"/>
          </a:xfrm>
          <a:prstGeom prst="rect">
            <a:avLst/>
          </a:prstGeom>
          <a:noFill/>
        </p:spPr>
        <p:txBody>
          <a:bodyPr wrap="square" rtlCol="0">
            <a:spAutoFit/>
          </a:bodyPr>
          <a:lstStyle/>
          <a:p>
            <a:r>
              <a:rPr lang="en-US" altLang="zh-CN" sz="1200" spc="300" dirty="0">
                <a:solidFill>
                  <a:schemeClr val="bg1">
                    <a:lumMod val="75000"/>
                  </a:schemeClr>
                </a:solidFill>
              </a:rPr>
              <a:t>Project Introduction</a:t>
            </a:r>
            <a:endParaRPr lang="zh-CN" altLang="en-US" sz="1200" spc="300" dirty="0">
              <a:solidFill>
                <a:schemeClr val="bg1">
                  <a:lumMod val="75000"/>
                </a:schemeClr>
              </a:solidFill>
            </a:endParaRPr>
          </a:p>
        </p:txBody>
      </p:sp>
      <p:pic>
        <p:nvPicPr>
          <p:cNvPr id="9" name="图片 8" descr="夜晚亮着灯&#10;&#10;低可信度描述已自动生成">
            <a:extLst>
              <a:ext uri="{FF2B5EF4-FFF2-40B4-BE49-F238E27FC236}">
                <a16:creationId xmlns:a16="http://schemas.microsoft.com/office/drawing/2014/main" id="{57AFDB61-82E7-1F79-0F36-E079915A3A62}"/>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561" y="7032607"/>
            <a:ext cx="10620740" cy="1525166"/>
          </a:xfrm>
          <a:prstGeom prst="rect">
            <a:avLst/>
          </a:prstGeom>
        </p:spPr>
      </p:pic>
      <p:pic>
        <p:nvPicPr>
          <p:cNvPr id="5" name="图片 4" descr="夜晚亮着灯&#10;&#10;低可信度描述已自动生成">
            <a:extLst>
              <a:ext uri="{FF2B5EF4-FFF2-40B4-BE49-F238E27FC236}">
                <a16:creationId xmlns:a16="http://schemas.microsoft.com/office/drawing/2014/main" id="{229768AE-827C-3B32-88E2-A2B148B6326D}"/>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r="57287"/>
          <a:stretch/>
        </p:blipFill>
        <p:spPr>
          <a:xfrm>
            <a:off x="-16561" y="5317847"/>
            <a:ext cx="4578844" cy="15394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39279" y="1378706"/>
            <a:ext cx="11380252" cy="612480"/>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cs typeface="+mn-ea"/>
                <a:sym typeface="+mn-lt"/>
              </a:rPr>
              <a:t>  Redis</a:t>
            </a:r>
            <a:r>
              <a:rPr lang="zh-CN" altLang="en-US" sz="2400" b="1" dirty="0">
                <a:cs typeface="+mn-ea"/>
                <a:sym typeface="+mn-lt"/>
              </a:rPr>
              <a:t>简介</a:t>
            </a:r>
          </a:p>
        </p:txBody>
      </p:sp>
      <p:grpSp>
        <p:nvGrpSpPr>
          <p:cNvPr id="25" name="组合 24">
            <a:extLst>
              <a:ext uri="{FF2B5EF4-FFF2-40B4-BE49-F238E27FC236}">
                <a16:creationId xmlns:a16="http://schemas.microsoft.com/office/drawing/2014/main" id="{1CCA95B7-2AA8-4D29-0F62-5ACCD37E2FC5}"/>
              </a:ext>
            </a:extLst>
          </p:cNvPr>
          <p:cNvGrpSpPr/>
          <p:nvPr/>
        </p:nvGrpSpPr>
        <p:grpSpPr>
          <a:xfrm>
            <a:off x="0" y="1"/>
            <a:ext cx="12192000" cy="711200"/>
            <a:chOff x="0" y="1"/>
            <a:chExt cx="12192000" cy="711200"/>
          </a:xfrm>
        </p:grpSpPr>
        <p:sp>
          <p:nvSpPr>
            <p:cNvPr id="26" name="矩形 25">
              <a:extLst>
                <a:ext uri="{FF2B5EF4-FFF2-40B4-BE49-F238E27FC236}">
                  <a16:creationId xmlns:a16="http://schemas.microsoft.com/office/drawing/2014/main" id="{0D055E18-9C5B-86B9-803D-3432C4D986D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7AAF3372-7208-BFF2-4601-EEF4490AB348}"/>
                </a:ext>
              </a:extLst>
            </p:cNvPr>
            <p:cNvGrpSpPr/>
            <p:nvPr/>
          </p:nvGrpSpPr>
          <p:grpSpPr>
            <a:xfrm>
              <a:off x="7293881" y="159473"/>
              <a:ext cx="4562960" cy="369332"/>
              <a:chOff x="6950981" y="299173"/>
              <a:chExt cx="4562960" cy="369332"/>
            </a:xfrm>
          </p:grpSpPr>
          <p:sp>
            <p:nvSpPr>
              <p:cNvPr id="29" name="文本框 28">
                <a:extLst>
                  <a:ext uri="{FF2B5EF4-FFF2-40B4-BE49-F238E27FC236}">
                    <a16:creationId xmlns:a16="http://schemas.microsoft.com/office/drawing/2014/main" id="{62FA2C03-2227-04B8-3D3E-98A71C1EA72D}"/>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30" name="文本框 29">
                <a:extLst>
                  <a:ext uri="{FF2B5EF4-FFF2-40B4-BE49-F238E27FC236}">
                    <a16:creationId xmlns:a16="http://schemas.microsoft.com/office/drawing/2014/main" id="{0CF94581-F73B-CABE-CB95-B879E9B24DBE}"/>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31" name="文本框 30">
                <a:extLst>
                  <a:ext uri="{FF2B5EF4-FFF2-40B4-BE49-F238E27FC236}">
                    <a16:creationId xmlns:a16="http://schemas.microsoft.com/office/drawing/2014/main" id="{38165041-719B-AB9A-39C7-20104802E8CF}"/>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39" name="直接连接符 38">
                <a:extLst>
                  <a:ext uri="{FF2B5EF4-FFF2-40B4-BE49-F238E27FC236}">
                    <a16:creationId xmlns:a16="http://schemas.microsoft.com/office/drawing/2014/main" id="{126864E8-9905-5039-12E2-B4A0AC62A0C5}"/>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AABC4C5-7BC3-6574-B967-296215FEC59E}"/>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等腰三角形 27">
              <a:extLst>
                <a:ext uri="{FF2B5EF4-FFF2-40B4-BE49-F238E27FC236}">
                  <a16:creationId xmlns:a16="http://schemas.microsoft.com/office/drawing/2014/main" id="{4828F505-2ABA-7C0C-B265-7171486D576F}"/>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形 40">
            <a:extLst>
              <a:ext uri="{FF2B5EF4-FFF2-40B4-BE49-F238E27FC236}">
                <a16:creationId xmlns:a16="http://schemas.microsoft.com/office/drawing/2014/main" id="{35DA1924-A825-AAA1-84F1-7C7EEA267B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grpSp>
        <p:nvGrpSpPr>
          <p:cNvPr id="42" name="组合 41">
            <a:extLst>
              <a:ext uri="{FF2B5EF4-FFF2-40B4-BE49-F238E27FC236}">
                <a16:creationId xmlns:a16="http://schemas.microsoft.com/office/drawing/2014/main" id="{264577DF-067B-078E-98D5-D39224247994}"/>
              </a:ext>
            </a:extLst>
          </p:cNvPr>
          <p:cNvGrpSpPr/>
          <p:nvPr/>
        </p:nvGrpSpPr>
        <p:grpSpPr>
          <a:xfrm>
            <a:off x="309513" y="770247"/>
            <a:ext cx="1854670" cy="461665"/>
            <a:chOff x="934400" y="936575"/>
            <a:chExt cx="1854670" cy="461666"/>
          </a:xfrm>
        </p:grpSpPr>
        <p:sp>
          <p:nvSpPr>
            <p:cNvPr id="43" name="文本框 42">
              <a:extLst>
                <a:ext uri="{FF2B5EF4-FFF2-40B4-BE49-F238E27FC236}">
                  <a16:creationId xmlns:a16="http://schemas.microsoft.com/office/drawing/2014/main" id="{061E1709-E690-4961-6CA3-B7731DB502BE}"/>
                </a:ext>
              </a:extLst>
            </p:cNvPr>
            <p:cNvSpPr txBox="1"/>
            <p:nvPr/>
          </p:nvSpPr>
          <p:spPr>
            <a:xfrm>
              <a:off x="1065521" y="936575"/>
              <a:ext cx="1723549" cy="461666"/>
            </a:xfrm>
            <a:prstGeom prst="rect">
              <a:avLst/>
            </a:prstGeom>
            <a:noFill/>
          </p:spPr>
          <p:txBody>
            <a:bodyPr wrap="none" rtlCol="0">
              <a:spAutoFit/>
            </a:bodyPr>
            <a:lstStyle/>
            <a:p>
              <a:r>
                <a:rPr lang="zh-CN" altLang="en-US" sz="2400" b="1" dirty="0">
                  <a:solidFill>
                    <a:srgbClr val="0E419C"/>
                  </a:solidFill>
                </a:rPr>
                <a:t>数据库简介</a:t>
              </a:r>
            </a:p>
          </p:txBody>
        </p:sp>
        <p:sp>
          <p:nvSpPr>
            <p:cNvPr id="44" name="矩形 43">
              <a:extLst>
                <a:ext uri="{FF2B5EF4-FFF2-40B4-BE49-F238E27FC236}">
                  <a16:creationId xmlns:a16="http://schemas.microsoft.com/office/drawing/2014/main" id="{5865F277-B4BD-BEA1-F26E-BFCA17F45751}"/>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0ECA1C67-91EA-785A-0E8B-0B28E0BC5F6B}"/>
              </a:ext>
            </a:extLst>
          </p:cNvPr>
          <p:cNvSpPr txBox="1"/>
          <p:nvPr/>
        </p:nvSpPr>
        <p:spPr>
          <a:xfrm>
            <a:off x="479376" y="2375889"/>
            <a:ext cx="5328592" cy="2501582"/>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wpsdc="http://www.wps.cn/officeDocument/2017/drawingmlCustomData" xmlns=""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是一个</a:t>
            </a:r>
            <a:r>
              <a:rPr lang="en-US" altLang="zh-CN" sz="2400" b="1" kern="0" dirty="0">
                <a:latin typeface="+mn-ea"/>
              </a:rPr>
              <a:t>Key-Value </a:t>
            </a:r>
            <a:r>
              <a:rPr lang="zh-CN" altLang="en-US" sz="2400" b="1" kern="0" dirty="0">
                <a:latin typeface="+mn-ea"/>
              </a:rPr>
              <a:t>存储系统</a:t>
            </a:r>
            <a:endParaRPr lang="en-US" altLang="zh-CN" sz="2400" b="1"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是跨平台的非关系型数据库</a:t>
            </a:r>
            <a:endParaRPr lang="en-US" altLang="zh-CN" sz="2400" b="1"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是一个开源的、支持网络、可基于内存、分布式的存储数据库</a:t>
            </a:r>
            <a:endParaRPr lang="en-US" altLang="zh-CN" sz="2400" b="1"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2400" b="1" kern="0" dirty="0">
                <a:latin typeface="+mn-ea"/>
              </a:rPr>
              <a:t>通常被称为数据结构服务器</a:t>
            </a:r>
          </a:p>
        </p:txBody>
      </p:sp>
      <p:pic>
        <p:nvPicPr>
          <p:cNvPr id="2" name="图片 1">
            <a:extLst>
              <a:ext uri="{FF2B5EF4-FFF2-40B4-BE49-F238E27FC236}">
                <a16:creationId xmlns:a16="http://schemas.microsoft.com/office/drawing/2014/main" id="{761FF519-CAB4-7D30-C7EB-37DA0D1F4A8B}"/>
              </a:ext>
            </a:extLst>
          </p:cNvPr>
          <p:cNvPicPr>
            <a:picLocks noChangeAspect="1"/>
          </p:cNvPicPr>
          <p:nvPr/>
        </p:nvPicPr>
        <p:blipFill>
          <a:blip r:embed="rId5"/>
          <a:stretch>
            <a:fillRect/>
          </a:stretch>
        </p:blipFill>
        <p:spPr>
          <a:xfrm>
            <a:off x="911424" y="5085184"/>
            <a:ext cx="3096344" cy="1097819"/>
          </a:xfrm>
          <a:prstGeom prst="rect">
            <a:avLst/>
          </a:prstGeom>
        </p:spPr>
      </p:pic>
      <p:pic>
        <p:nvPicPr>
          <p:cNvPr id="5" name="图片 4">
            <a:extLst>
              <a:ext uri="{FF2B5EF4-FFF2-40B4-BE49-F238E27FC236}">
                <a16:creationId xmlns:a16="http://schemas.microsoft.com/office/drawing/2014/main" id="{1C2AFC78-A9B5-061B-8B0C-B1CE419A6ECB}"/>
              </a:ext>
            </a:extLst>
          </p:cNvPr>
          <p:cNvPicPr>
            <a:picLocks noChangeAspect="1"/>
          </p:cNvPicPr>
          <p:nvPr/>
        </p:nvPicPr>
        <p:blipFill>
          <a:blip r:embed="rId6"/>
          <a:stretch>
            <a:fillRect/>
          </a:stretch>
        </p:blipFill>
        <p:spPr>
          <a:xfrm>
            <a:off x="5674362" y="2060848"/>
            <a:ext cx="6045169" cy="4720019"/>
          </a:xfrm>
          <a:prstGeom prst="rect">
            <a:avLst/>
          </a:prstGeom>
        </p:spPr>
      </p:pic>
    </p:spTree>
    <p:extLst>
      <p:ext uri="{BB962C8B-B14F-4D97-AF65-F5344CB8AC3E}">
        <p14:creationId xmlns:p14="http://schemas.microsoft.com/office/powerpoint/2010/main" val="3598885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4896" y="3012134"/>
            <a:ext cx="5724644" cy="830997"/>
          </a:xfrm>
          <a:prstGeom prst="rect">
            <a:avLst/>
          </a:prstGeom>
          <a:noFill/>
        </p:spPr>
        <p:txBody>
          <a:bodyPr wrap="none" rtlCol="0">
            <a:spAutoFit/>
          </a:bodyPr>
          <a:lstStyle/>
          <a:p>
            <a:r>
              <a:rPr lang="zh-CN" altLang="en-US" sz="4800" spc="600" dirty="0">
                <a:solidFill>
                  <a:schemeClr val="bg1"/>
                </a:solidFill>
                <a:cs typeface="+mn-ea"/>
                <a:sym typeface="+mn-lt"/>
              </a:rPr>
              <a:t>毕业论文答辩模板</a:t>
            </a:r>
          </a:p>
        </p:txBody>
      </p:sp>
      <p:sp>
        <p:nvSpPr>
          <p:cNvPr id="49" name="Freeform 9"/>
          <p:cNvSpPr/>
          <p:nvPr/>
        </p:nvSpPr>
        <p:spPr>
          <a:xfrm>
            <a:off x="7552656" y="5180364"/>
            <a:ext cx="935483" cy="35897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38100" cmpd="sng">
            <a:solidFill>
              <a:schemeClr val="accent1"/>
            </a:solidFill>
            <a:prstDash val="sysDash"/>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800">
              <a:cs typeface="+mn-ea"/>
              <a:sym typeface="+mn-lt"/>
            </a:endParaRPr>
          </a:p>
        </p:txBody>
      </p:sp>
      <p:sp>
        <p:nvSpPr>
          <p:cNvPr id="52" name="Freeform 12"/>
          <p:cNvSpPr/>
          <p:nvPr/>
        </p:nvSpPr>
        <p:spPr>
          <a:xfrm flipV="1">
            <a:off x="7645590" y="2933396"/>
            <a:ext cx="935483" cy="35897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38100" cmpd="sng">
            <a:solidFill>
              <a:schemeClr val="accent3"/>
            </a:solidFill>
            <a:prstDash val="sysDash"/>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800">
              <a:cs typeface="+mn-ea"/>
              <a:sym typeface="+mn-lt"/>
            </a:endParaRPr>
          </a:p>
        </p:txBody>
      </p:sp>
      <p:grpSp>
        <p:nvGrpSpPr>
          <p:cNvPr id="53" name="Group 22"/>
          <p:cNvGrpSpPr/>
          <p:nvPr/>
        </p:nvGrpSpPr>
        <p:grpSpPr>
          <a:xfrm>
            <a:off x="4177702" y="2193389"/>
            <a:ext cx="3921259" cy="3919591"/>
            <a:chOff x="4230687" y="1876258"/>
            <a:chExt cx="3736976" cy="3735387"/>
          </a:xfrm>
          <a:effectLst>
            <a:outerShdw dist="38100" dir="5400000" algn="ctr" rotWithShape="0">
              <a:srgbClr val="000000">
                <a:alpha val="10000"/>
              </a:srgbClr>
            </a:outerShdw>
          </a:effectLst>
        </p:grpSpPr>
        <p:sp>
          <p:nvSpPr>
            <p:cNvPr id="54" name="Freeform 5"/>
            <p:cNvSpPr/>
            <p:nvPr/>
          </p:nvSpPr>
          <p:spPr bwMode="auto">
            <a:xfrm>
              <a:off x="4230687" y="3147845"/>
              <a:ext cx="1865313" cy="2238375"/>
            </a:xfrm>
            <a:custGeom>
              <a:avLst/>
              <a:gdLst/>
              <a:ahLst/>
              <a:cxnLst>
                <a:cxn ang="0">
                  <a:pos x="248" y="158"/>
                </a:cxn>
                <a:cxn ang="0">
                  <a:pos x="248" y="160"/>
                </a:cxn>
                <a:cxn ang="0">
                  <a:pos x="250" y="192"/>
                </a:cxn>
                <a:cxn ang="0">
                  <a:pos x="321" y="335"/>
                </a:cxn>
                <a:cxn ang="0">
                  <a:pos x="437" y="401"/>
                </a:cxn>
                <a:cxn ang="0">
                  <a:pos x="496" y="408"/>
                </a:cxn>
                <a:cxn ang="0">
                  <a:pos x="496" y="595"/>
                </a:cxn>
                <a:cxn ang="0">
                  <a:pos x="430" y="591"/>
                </a:cxn>
                <a:cxn ang="0">
                  <a:pos x="189" y="468"/>
                </a:cxn>
                <a:cxn ang="0">
                  <a:pos x="62" y="192"/>
                </a:cxn>
                <a:cxn ang="0">
                  <a:pos x="61" y="160"/>
                </a:cxn>
                <a:cxn ang="0">
                  <a:pos x="61" y="158"/>
                </a:cxn>
                <a:cxn ang="0">
                  <a:pos x="0" y="158"/>
                </a:cxn>
                <a:cxn ang="0">
                  <a:pos x="157" y="0"/>
                </a:cxn>
                <a:cxn ang="0">
                  <a:pos x="313" y="158"/>
                </a:cxn>
                <a:cxn ang="0">
                  <a:pos x="248" y="158"/>
                </a:cxn>
              </a:cxnLst>
              <a:rect l="0" t="0" r="r" b="b"/>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rgbClr val="0E419C"/>
            </a:solidFill>
            <a:ln w="9525">
              <a:noFill/>
              <a:round/>
            </a:ln>
          </p:spPr>
          <p:txBody>
            <a:bodyPr vert="horz" wrap="square" lIns="137160" tIns="68580" rIns="137160" bIns="68580" numCol="1" anchor="t" anchorCtr="0" compatLnSpc="1"/>
            <a:lstStyle/>
            <a:p>
              <a:endParaRPr lang="en-US" sz="2700">
                <a:cs typeface="+mn-ea"/>
                <a:sym typeface="+mn-lt"/>
              </a:endParaRPr>
            </a:p>
          </p:txBody>
        </p:sp>
        <p:sp>
          <p:nvSpPr>
            <p:cNvPr id="55" name="Freeform 6"/>
            <p:cNvSpPr/>
            <p:nvPr/>
          </p:nvSpPr>
          <p:spPr bwMode="auto">
            <a:xfrm>
              <a:off x="5494337" y="3741570"/>
              <a:ext cx="2244725" cy="1870075"/>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rgbClr val="7F7F7F"/>
            </a:solidFill>
            <a:ln w="9525">
              <a:noFill/>
              <a:round/>
            </a:ln>
          </p:spPr>
          <p:txBody>
            <a:bodyPr vert="horz" wrap="square" lIns="137160" tIns="68580" rIns="137160" bIns="68580" numCol="1" anchor="t" anchorCtr="0" compatLnSpc="1"/>
            <a:lstStyle/>
            <a:p>
              <a:endParaRPr lang="en-US" sz="2700">
                <a:cs typeface="+mn-ea"/>
                <a:sym typeface="+mn-lt"/>
              </a:endParaRPr>
            </a:p>
          </p:txBody>
        </p:sp>
        <p:sp>
          <p:nvSpPr>
            <p:cNvPr id="56" name="Freeform 7"/>
            <p:cNvSpPr/>
            <p:nvPr/>
          </p:nvSpPr>
          <p:spPr bwMode="auto">
            <a:xfrm>
              <a:off x="6096000" y="2104858"/>
              <a:ext cx="1871663" cy="2246312"/>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rgbClr val="4472C4"/>
            </a:solidFill>
            <a:ln w="9525">
              <a:noFill/>
              <a:round/>
            </a:ln>
          </p:spPr>
          <p:txBody>
            <a:bodyPr vert="horz" wrap="square" lIns="137160" tIns="68580" rIns="137160" bIns="68580" numCol="1" anchor="t" anchorCtr="0" compatLnSpc="1"/>
            <a:lstStyle/>
            <a:p>
              <a:endParaRPr lang="en-US" sz="2700">
                <a:cs typeface="+mn-ea"/>
                <a:sym typeface="+mn-lt"/>
              </a:endParaRPr>
            </a:p>
          </p:txBody>
        </p:sp>
        <p:sp>
          <p:nvSpPr>
            <p:cNvPr id="57" name="Freeform 8"/>
            <p:cNvSpPr>
              <a:spLocks noEditPoints="1"/>
            </p:cNvSpPr>
            <p:nvPr/>
          </p:nvSpPr>
          <p:spPr bwMode="auto">
            <a:xfrm>
              <a:off x="4459287" y="1876258"/>
              <a:ext cx="2238375" cy="1865312"/>
            </a:xfrm>
            <a:custGeom>
              <a:avLst/>
              <a:gdLst/>
              <a:ahLst/>
              <a:cxnLst>
                <a:cxn ang="0">
                  <a:pos x="96" y="338"/>
                </a:cxn>
                <a:cxn ang="0">
                  <a:pos x="95" y="338"/>
                </a:cxn>
                <a:cxn ang="0">
                  <a:pos x="96" y="338"/>
                </a:cxn>
                <a:cxn ang="0">
                  <a:pos x="435" y="0"/>
                </a:cxn>
                <a:cxn ang="0">
                  <a:pos x="595" y="157"/>
                </a:cxn>
                <a:cxn ang="0">
                  <a:pos x="435" y="314"/>
                </a:cxn>
                <a:cxn ang="0">
                  <a:pos x="435" y="249"/>
                </a:cxn>
                <a:cxn ang="0">
                  <a:pos x="260" y="322"/>
                </a:cxn>
                <a:cxn ang="0">
                  <a:pos x="194" y="437"/>
                </a:cxn>
                <a:cxn ang="0">
                  <a:pos x="187" y="496"/>
                </a:cxn>
                <a:cxn ang="0">
                  <a:pos x="0" y="496"/>
                </a:cxn>
                <a:cxn ang="0">
                  <a:pos x="5" y="429"/>
                </a:cxn>
                <a:cxn ang="0">
                  <a:pos x="128" y="190"/>
                </a:cxn>
                <a:cxn ang="0">
                  <a:pos x="435" y="61"/>
                </a:cxn>
                <a:cxn ang="0">
                  <a:pos x="435" y="0"/>
                </a:cxn>
              </a:cxnLst>
              <a:rect l="0" t="0" r="r" b="b"/>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rgbClr val="7F7F7F"/>
            </a:solidFill>
            <a:ln w="9525">
              <a:noFill/>
              <a:round/>
            </a:ln>
          </p:spPr>
          <p:txBody>
            <a:bodyPr vert="horz" wrap="square" lIns="137160" tIns="68580" rIns="137160" bIns="68580" numCol="1" anchor="t" anchorCtr="0" compatLnSpc="1"/>
            <a:lstStyle/>
            <a:p>
              <a:endParaRPr lang="en-US" sz="2700" dirty="0">
                <a:cs typeface="+mn-ea"/>
                <a:sym typeface="+mn-lt"/>
              </a:endParaRPr>
            </a:p>
          </p:txBody>
        </p:sp>
        <p:sp>
          <p:nvSpPr>
            <p:cNvPr id="58" name="Freeform 9"/>
            <p:cNvSpPr/>
            <p:nvPr/>
          </p:nvSpPr>
          <p:spPr bwMode="auto">
            <a:xfrm>
              <a:off x="4231606" y="3157412"/>
              <a:ext cx="1176338" cy="720725"/>
            </a:xfrm>
            <a:custGeom>
              <a:avLst/>
              <a:gdLst/>
              <a:ahLst/>
              <a:cxnLst>
                <a:cxn ang="0">
                  <a:pos x="250" y="192"/>
                </a:cxn>
                <a:cxn ang="0">
                  <a:pos x="62" y="192"/>
                </a:cxn>
                <a:cxn ang="0">
                  <a:pos x="61" y="160"/>
                </a:cxn>
                <a:cxn ang="0">
                  <a:pos x="61" y="158"/>
                </a:cxn>
                <a:cxn ang="0">
                  <a:pos x="0" y="158"/>
                </a:cxn>
                <a:cxn ang="0">
                  <a:pos x="157" y="0"/>
                </a:cxn>
                <a:cxn ang="0">
                  <a:pos x="313" y="158"/>
                </a:cxn>
                <a:cxn ang="0">
                  <a:pos x="248" y="158"/>
                </a:cxn>
                <a:cxn ang="0">
                  <a:pos x="248" y="160"/>
                </a:cxn>
                <a:cxn ang="0">
                  <a:pos x="250" y="192"/>
                </a:cxn>
              </a:cxnLst>
              <a:rect l="0" t="0" r="r" b="b"/>
              <a:pathLst>
                <a:path w="313" h="192">
                  <a:moveTo>
                    <a:pt x="250" y="192"/>
                  </a:moveTo>
                  <a:cubicBezTo>
                    <a:pt x="62" y="192"/>
                    <a:pt x="62" y="192"/>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cubicBezTo>
                    <a:pt x="248" y="158"/>
                    <a:pt x="248" y="158"/>
                    <a:pt x="248" y="158"/>
                  </a:cubicBezTo>
                  <a:cubicBezTo>
                    <a:pt x="248" y="158"/>
                    <a:pt x="248" y="159"/>
                    <a:pt x="248" y="160"/>
                  </a:cubicBezTo>
                  <a:cubicBezTo>
                    <a:pt x="248" y="171"/>
                    <a:pt x="249" y="182"/>
                    <a:pt x="250" y="192"/>
                  </a:cubicBezTo>
                  <a:close/>
                </a:path>
              </a:pathLst>
            </a:custGeom>
            <a:solidFill>
              <a:schemeClr val="accent1"/>
            </a:solidFill>
            <a:ln w="9525">
              <a:noFill/>
              <a:round/>
            </a:ln>
          </p:spPr>
          <p:txBody>
            <a:bodyPr vert="horz" wrap="square" lIns="137160" tIns="68580" rIns="137160" bIns="68580" numCol="1" anchor="t" anchorCtr="0" compatLnSpc="1"/>
            <a:lstStyle/>
            <a:p>
              <a:endParaRPr lang="en-US" sz="2700">
                <a:cs typeface="+mn-ea"/>
                <a:sym typeface="+mn-lt"/>
              </a:endParaRPr>
            </a:p>
          </p:txBody>
        </p:sp>
        <p:sp>
          <p:nvSpPr>
            <p:cNvPr id="59" name="TextBox 13"/>
            <p:cNvSpPr txBox="1"/>
            <p:nvPr/>
          </p:nvSpPr>
          <p:spPr>
            <a:xfrm>
              <a:off x="5769624" y="2209125"/>
              <a:ext cx="652752" cy="1319906"/>
            </a:xfrm>
            <a:prstGeom prst="rect">
              <a:avLst/>
            </a:prstGeom>
            <a:noFill/>
          </p:spPr>
          <p:txBody>
            <a:bodyPr vert="horz" wrap="square" rtlCol="0">
              <a:spAutoFit/>
            </a:bodyPr>
            <a:lstStyle/>
            <a:p>
              <a:r>
                <a:rPr lang="en-US" sz="4200" dirty="0">
                  <a:solidFill>
                    <a:srgbClr val="FFFFFF"/>
                  </a:solidFill>
                  <a:cs typeface="+mn-ea"/>
                  <a:sym typeface="+mn-lt"/>
                </a:rPr>
                <a:t>21</a:t>
              </a:r>
            </a:p>
          </p:txBody>
        </p:sp>
        <p:sp>
          <p:nvSpPr>
            <p:cNvPr id="60" name="TextBox 14"/>
            <p:cNvSpPr txBox="1"/>
            <p:nvPr/>
          </p:nvSpPr>
          <p:spPr>
            <a:xfrm>
              <a:off x="7223447" y="3521454"/>
              <a:ext cx="652752" cy="703950"/>
            </a:xfrm>
            <a:prstGeom prst="rect">
              <a:avLst/>
            </a:prstGeom>
            <a:noFill/>
          </p:spPr>
          <p:txBody>
            <a:bodyPr vert="horz" wrap="square" rtlCol="0">
              <a:spAutoFit/>
            </a:bodyPr>
            <a:lstStyle/>
            <a:p>
              <a:r>
                <a:rPr lang="en-US" sz="4200" dirty="0">
                  <a:solidFill>
                    <a:srgbClr val="FFFFFF"/>
                  </a:solidFill>
                  <a:cs typeface="+mn-ea"/>
                  <a:sym typeface="+mn-lt"/>
                </a:rPr>
                <a:t>3</a:t>
              </a:r>
            </a:p>
          </p:txBody>
        </p:sp>
        <p:sp>
          <p:nvSpPr>
            <p:cNvPr id="61" name="TextBox 15"/>
            <p:cNvSpPr txBox="1"/>
            <p:nvPr/>
          </p:nvSpPr>
          <p:spPr>
            <a:xfrm>
              <a:off x="5827002" y="4746701"/>
              <a:ext cx="652752" cy="703950"/>
            </a:xfrm>
            <a:prstGeom prst="rect">
              <a:avLst/>
            </a:prstGeom>
            <a:noFill/>
          </p:spPr>
          <p:txBody>
            <a:bodyPr vert="horz" wrap="square" rtlCol="0">
              <a:spAutoFit/>
            </a:bodyPr>
            <a:lstStyle/>
            <a:p>
              <a:r>
                <a:rPr lang="en-US" sz="4200" dirty="0">
                  <a:solidFill>
                    <a:srgbClr val="FFFFFF"/>
                  </a:solidFill>
                  <a:cs typeface="+mn-ea"/>
                  <a:sym typeface="+mn-lt"/>
                </a:rPr>
                <a:t>4</a:t>
              </a:r>
            </a:p>
          </p:txBody>
        </p:sp>
        <p:sp>
          <p:nvSpPr>
            <p:cNvPr id="62" name="TextBox 16"/>
            <p:cNvSpPr txBox="1"/>
            <p:nvPr/>
          </p:nvSpPr>
          <p:spPr>
            <a:xfrm>
              <a:off x="4582250" y="3282839"/>
              <a:ext cx="652752" cy="703950"/>
            </a:xfrm>
            <a:prstGeom prst="rect">
              <a:avLst/>
            </a:prstGeom>
            <a:noFill/>
          </p:spPr>
          <p:txBody>
            <a:bodyPr vert="horz" wrap="square" rtlCol="0">
              <a:spAutoFit/>
            </a:bodyPr>
            <a:lstStyle/>
            <a:p>
              <a:r>
                <a:rPr lang="en-US" sz="4200" dirty="0">
                  <a:solidFill>
                    <a:srgbClr val="FFFFFF"/>
                  </a:solidFill>
                  <a:cs typeface="+mn-ea"/>
                  <a:sym typeface="+mn-lt"/>
                </a:rPr>
                <a:t>1</a:t>
              </a:r>
            </a:p>
          </p:txBody>
        </p:sp>
      </p:grpSp>
      <p:sp>
        <p:nvSpPr>
          <p:cNvPr id="71" name="Freeform 12"/>
          <p:cNvSpPr/>
          <p:nvPr/>
        </p:nvSpPr>
        <p:spPr>
          <a:xfrm flipH="1" flipV="1">
            <a:off x="3693157" y="2962526"/>
            <a:ext cx="935483" cy="35897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38100" cmpd="sng">
            <a:solidFill>
              <a:schemeClr val="accent3"/>
            </a:solidFill>
            <a:prstDash val="sysDash"/>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800">
              <a:cs typeface="+mn-ea"/>
              <a:sym typeface="+mn-lt"/>
            </a:endParaRPr>
          </a:p>
        </p:txBody>
      </p:sp>
      <p:sp>
        <p:nvSpPr>
          <p:cNvPr id="73" name="Freeform 9"/>
          <p:cNvSpPr/>
          <p:nvPr/>
        </p:nvSpPr>
        <p:spPr>
          <a:xfrm flipH="1">
            <a:off x="3790566" y="5182827"/>
            <a:ext cx="935483" cy="35897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38100" cmpd="sng">
            <a:solidFill>
              <a:schemeClr val="accent1"/>
            </a:solidFill>
            <a:prstDash val="sysDash"/>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800">
              <a:cs typeface="+mn-ea"/>
              <a:sym typeface="+mn-lt"/>
            </a:endParaRPr>
          </a:p>
        </p:txBody>
      </p:sp>
      <p:grpSp>
        <p:nvGrpSpPr>
          <p:cNvPr id="10" name="组合 9"/>
          <p:cNvGrpSpPr/>
          <p:nvPr/>
        </p:nvGrpSpPr>
        <p:grpSpPr>
          <a:xfrm>
            <a:off x="333715" y="2237887"/>
            <a:ext cx="3160689" cy="1302473"/>
            <a:chOff x="407038" y="1497725"/>
            <a:chExt cx="3160688" cy="785082"/>
          </a:xfrm>
        </p:grpSpPr>
        <p:sp>
          <p:nvSpPr>
            <p:cNvPr id="63" name="Rectangle 31"/>
            <p:cNvSpPr/>
            <p:nvPr/>
          </p:nvSpPr>
          <p:spPr>
            <a:xfrm>
              <a:off x="407038" y="1497725"/>
              <a:ext cx="2755343" cy="256013"/>
            </a:xfrm>
            <a:prstGeom prst="rect">
              <a:avLst/>
            </a:prstGeom>
          </p:spPr>
          <p:txBody>
            <a:bodyPr wrap="square">
              <a:spAutoFit/>
            </a:bodyPr>
            <a:lstStyle/>
            <a:p>
              <a:pPr>
                <a:lnSpc>
                  <a:spcPct val="90000"/>
                </a:lnSpc>
              </a:pPr>
              <a:r>
                <a:rPr lang="zh-CN" altLang="en-US" sz="2400" b="1" dirty="0">
                  <a:solidFill>
                    <a:schemeClr val="tx1">
                      <a:lumMod val="65000"/>
                      <a:lumOff val="35000"/>
                    </a:schemeClr>
                  </a:solidFill>
                  <a:cs typeface="+mn-ea"/>
                  <a:sym typeface="+mn-lt"/>
                </a:rPr>
                <a:t>性能极高 </a:t>
              </a:r>
              <a:endParaRPr lang="en-US" sz="2400" b="1" dirty="0">
                <a:solidFill>
                  <a:schemeClr val="tx1">
                    <a:lumMod val="65000"/>
                    <a:lumOff val="35000"/>
                  </a:schemeClr>
                </a:solidFill>
                <a:cs typeface="+mn-ea"/>
                <a:sym typeface="+mn-lt"/>
              </a:endParaRPr>
            </a:p>
          </p:txBody>
        </p:sp>
        <p:sp>
          <p:nvSpPr>
            <p:cNvPr id="75" name="文本框 83"/>
            <p:cNvSpPr txBox="1"/>
            <p:nvPr/>
          </p:nvSpPr>
          <p:spPr>
            <a:xfrm>
              <a:off x="407038" y="1893223"/>
              <a:ext cx="3160688" cy="3895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latinLnBrk="1"/>
              <a:r>
                <a:rPr lang="fr-FR" altLang="zh-CN" b="0" i="0" dirty="0">
                  <a:solidFill>
                    <a:srgbClr val="7F7F7F"/>
                  </a:solidFill>
                  <a:effectLst/>
                  <a:latin typeface="Helvetica Neue"/>
                </a:rPr>
                <a:t>Redis</a:t>
              </a:r>
              <a:r>
                <a:rPr lang="zh-CN" altLang="en-US" b="0" i="0" dirty="0">
                  <a:solidFill>
                    <a:srgbClr val="7F7F7F"/>
                  </a:solidFill>
                  <a:effectLst/>
                  <a:latin typeface="Helvetica Neue"/>
                </a:rPr>
                <a:t>能读的速度是</a:t>
              </a:r>
              <a:r>
                <a:rPr lang="en-US" altLang="zh-CN" b="0" i="0" dirty="0">
                  <a:solidFill>
                    <a:srgbClr val="7F7F7F"/>
                  </a:solidFill>
                  <a:effectLst/>
                  <a:latin typeface="Helvetica Neue"/>
                </a:rPr>
                <a:t>110000</a:t>
              </a:r>
              <a:r>
                <a:rPr lang="zh-CN" altLang="en-US" b="0" i="0" dirty="0">
                  <a:solidFill>
                    <a:srgbClr val="7F7F7F"/>
                  </a:solidFill>
                  <a:effectLst/>
                  <a:latin typeface="Helvetica Neue"/>
                </a:rPr>
                <a:t>次</a:t>
              </a:r>
              <a:r>
                <a:rPr lang="en-US" altLang="zh-CN" b="0" i="0" dirty="0">
                  <a:solidFill>
                    <a:srgbClr val="7F7F7F"/>
                  </a:solidFill>
                  <a:effectLst/>
                  <a:latin typeface="Helvetica Neue"/>
                </a:rPr>
                <a:t>/</a:t>
              </a:r>
              <a:r>
                <a:rPr lang="fr-FR" altLang="zh-CN" b="0" i="0" dirty="0">
                  <a:solidFill>
                    <a:srgbClr val="7F7F7F"/>
                  </a:solidFill>
                  <a:effectLst/>
                  <a:latin typeface="Helvetica Neue"/>
                </a:rPr>
                <a:t>s,</a:t>
              </a:r>
              <a:r>
                <a:rPr lang="zh-CN" altLang="en-US" b="0" i="0" dirty="0">
                  <a:solidFill>
                    <a:srgbClr val="7F7F7F"/>
                  </a:solidFill>
                  <a:effectLst/>
                  <a:latin typeface="Helvetica Neue"/>
                </a:rPr>
                <a:t>写的速度是</a:t>
              </a:r>
              <a:r>
                <a:rPr lang="en-US" altLang="zh-CN" b="0" i="0" dirty="0">
                  <a:solidFill>
                    <a:srgbClr val="7F7F7F"/>
                  </a:solidFill>
                  <a:effectLst/>
                  <a:latin typeface="Helvetica Neue"/>
                </a:rPr>
                <a:t>81000</a:t>
              </a:r>
              <a:r>
                <a:rPr lang="zh-CN" altLang="en-US" b="0" i="0" dirty="0">
                  <a:solidFill>
                    <a:srgbClr val="7F7F7F"/>
                  </a:solidFill>
                  <a:effectLst/>
                  <a:latin typeface="Helvetica Neue"/>
                </a:rPr>
                <a:t>次</a:t>
              </a:r>
              <a:r>
                <a:rPr lang="en-US" altLang="zh-CN" b="0" i="0" dirty="0">
                  <a:solidFill>
                    <a:srgbClr val="7F7F7F"/>
                  </a:solidFill>
                  <a:effectLst/>
                  <a:latin typeface="Helvetica Neue"/>
                </a:rPr>
                <a:t>/</a:t>
              </a:r>
              <a:r>
                <a:rPr lang="fr-FR" altLang="zh-CN" b="0" i="0" dirty="0">
                  <a:solidFill>
                    <a:srgbClr val="7F7F7F"/>
                  </a:solidFill>
                  <a:effectLst/>
                  <a:latin typeface="Helvetica Neue"/>
                </a:rPr>
                <a:t>s </a:t>
              </a:r>
              <a:endParaRPr lang="zh-CN" altLang="fr-FR" b="0" i="0" dirty="0">
                <a:solidFill>
                  <a:srgbClr val="7F7F7F"/>
                </a:solidFill>
                <a:effectLst/>
                <a:latin typeface="Helvetica Neue"/>
              </a:endParaRPr>
            </a:p>
          </p:txBody>
        </p:sp>
      </p:grpSp>
      <p:grpSp>
        <p:nvGrpSpPr>
          <p:cNvPr id="76" name="组合 75"/>
          <p:cNvGrpSpPr/>
          <p:nvPr/>
        </p:nvGrpSpPr>
        <p:grpSpPr>
          <a:xfrm>
            <a:off x="430123" y="4407997"/>
            <a:ext cx="3174591" cy="1751443"/>
            <a:chOff x="407038" y="1497725"/>
            <a:chExt cx="3174590" cy="1256894"/>
          </a:xfrm>
        </p:grpSpPr>
        <p:sp>
          <p:nvSpPr>
            <p:cNvPr id="77" name="Rectangle 31"/>
            <p:cNvSpPr/>
            <p:nvPr/>
          </p:nvSpPr>
          <p:spPr>
            <a:xfrm>
              <a:off x="407038" y="1497725"/>
              <a:ext cx="2755343" cy="424732"/>
            </a:xfrm>
            <a:prstGeom prst="rect">
              <a:avLst/>
            </a:prstGeom>
          </p:spPr>
          <p:txBody>
            <a:bodyPr wrap="square">
              <a:spAutoFit/>
            </a:bodyPr>
            <a:lstStyle/>
            <a:p>
              <a:pPr>
                <a:lnSpc>
                  <a:spcPct val="90000"/>
                </a:lnSpc>
              </a:pPr>
              <a:r>
                <a:rPr lang="zh-CN" altLang="en-US" sz="2400" b="1" dirty="0">
                  <a:solidFill>
                    <a:schemeClr val="tx1">
                      <a:lumMod val="65000"/>
                      <a:lumOff val="35000"/>
                    </a:schemeClr>
                  </a:solidFill>
                  <a:cs typeface="+mn-ea"/>
                  <a:sym typeface="+mn-lt"/>
                </a:rPr>
                <a:t>丰富的数据类型</a:t>
              </a:r>
              <a:endParaRPr lang="en-US" sz="2400" b="1" dirty="0">
                <a:solidFill>
                  <a:schemeClr val="tx1">
                    <a:lumMod val="65000"/>
                    <a:lumOff val="35000"/>
                  </a:schemeClr>
                </a:solidFill>
                <a:cs typeface="+mn-ea"/>
                <a:sym typeface="+mn-lt"/>
              </a:endParaRPr>
            </a:p>
          </p:txBody>
        </p:sp>
        <p:sp>
          <p:nvSpPr>
            <p:cNvPr id="78" name="文本框 83"/>
            <p:cNvSpPr txBox="1"/>
            <p:nvPr/>
          </p:nvSpPr>
          <p:spPr>
            <a:xfrm>
              <a:off x="407038" y="1893223"/>
              <a:ext cx="3174590" cy="8613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377">
                <a:buClr>
                  <a:srgbClr val="E24848"/>
                </a:buClr>
                <a:defRPr/>
              </a:pPr>
              <a:r>
                <a:rPr lang="zh-CN" altLang="en-US" noProof="1">
                  <a:solidFill>
                    <a:srgbClr val="7F7F7F"/>
                  </a:solidFill>
                  <a:latin typeface="Helvetica Neue"/>
                  <a:sym typeface="+mn-lt"/>
                </a:rPr>
                <a:t>不仅仅支持简单的</a:t>
              </a:r>
              <a:r>
                <a:rPr lang="en-US" altLang="zh-CN" noProof="1">
                  <a:solidFill>
                    <a:srgbClr val="7F7F7F"/>
                  </a:solidFill>
                  <a:latin typeface="Helvetica Neue"/>
                  <a:sym typeface="+mn-lt"/>
                </a:rPr>
                <a:t>key-value</a:t>
              </a:r>
              <a:r>
                <a:rPr lang="zh-CN" altLang="en-US" noProof="1">
                  <a:solidFill>
                    <a:srgbClr val="7F7F7F"/>
                  </a:solidFill>
                  <a:latin typeface="Helvetica Neue"/>
                  <a:sym typeface="+mn-lt"/>
                </a:rPr>
                <a:t>类型的数据，同时还提供</a:t>
              </a:r>
              <a:r>
                <a:rPr lang="en-US" altLang="zh-CN" noProof="1">
                  <a:solidFill>
                    <a:srgbClr val="7F7F7F"/>
                  </a:solidFill>
                  <a:latin typeface="Helvetica Neue"/>
                  <a:sym typeface="+mn-lt"/>
                </a:rPr>
                <a:t>list</a:t>
              </a:r>
              <a:r>
                <a:rPr lang="zh-CN" altLang="en-US" noProof="1">
                  <a:solidFill>
                    <a:srgbClr val="7F7F7F"/>
                  </a:solidFill>
                  <a:latin typeface="Helvetica Neue"/>
                  <a:sym typeface="+mn-lt"/>
                </a:rPr>
                <a:t>，</a:t>
              </a:r>
              <a:r>
                <a:rPr lang="en-US" altLang="zh-CN" noProof="1">
                  <a:solidFill>
                    <a:srgbClr val="7F7F7F"/>
                  </a:solidFill>
                  <a:latin typeface="Helvetica Neue"/>
                  <a:sym typeface="+mn-lt"/>
                </a:rPr>
                <a:t>set</a:t>
              </a:r>
              <a:r>
                <a:rPr lang="zh-CN" altLang="en-US" noProof="1">
                  <a:solidFill>
                    <a:srgbClr val="7F7F7F"/>
                  </a:solidFill>
                  <a:latin typeface="Helvetica Neue"/>
                  <a:sym typeface="+mn-lt"/>
                </a:rPr>
                <a:t>，</a:t>
              </a:r>
              <a:r>
                <a:rPr lang="en-US" altLang="zh-CN" noProof="1">
                  <a:solidFill>
                    <a:srgbClr val="7F7F7F"/>
                  </a:solidFill>
                  <a:latin typeface="Helvetica Neue"/>
                  <a:sym typeface="+mn-lt"/>
                </a:rPr>
                <a:t>zset</a:t>
              </a:r>
              <a:r>
                <a:rPr lang="zh-CN" altLang="en-US" noProof="1">
                  <a:solidFill>
                    <a:srgbClr val="7F7F7F"/>
                  </a:solidFill>
                  <a:latin typeface="Helvetica Neue"/>
                  <a:sym typeface="+mn-lt"/>
                </a:rPr>
                <a:t>，</a:t>
              </a:r>
              <a:r>
                <a:rPr lang="en-US" altLang="zh-CN" noProof="1">
                  <a:solidFill>
                    <a:srgbClr val="7F7F7F"/>
                  </a:solidFill>
                  <a:latin typeface="Helvetica Neue"/>
                  <a:sym typeface="+mn-lt"/>
                </a:rPr>
                <a:t>hash</a:t>
              </a:r>
              <a:r>
                <a:rPr lang="zh-CN" altLang="en-US" noProof="1">
                  <a:solidFill>
                    <a:srgbClr val="7F7F7F"/>
                  </a:solidFill>
                  <a:latin typeface="Helvetica Neue"/>
                  <a:sym typeface="+mn-lt"/>
                </a:rPr>
                <a:t>等数据结构的存储</a:t>
              </a:r>
            </a:p>
          </p:txBody>
        </p:sp>
      </p:grpSp>
      <p:grpSp>
        <p:nvGrpSpPr>
          <p:cNvPr id="79" name="组合 78"/>
          <p:cNvGrpSpPr/>
          <p:nvPr/>
        </p:nvGrpSpPr>
        <p:grpSpPr>
          <a:xfrm>
            <a:off x="8668992" y="4836924"/>
            <a:ext cx="2980058" cy="1472716"/>
            <a:chOff x="407038" y="1497725"/>
            <a:chExt cx="3235426" cy="1472716"/>
          </a:xfrm>
        </p:grpSpPr>
        <p:sp>
          <p:nvSpPr>
            <p:cNvPr id="80" name="Rectangle 31"/>
            <p:cNvSpPr/>
            <p:nvPr/>
          </p:nvSpPr>
          <p:spPr>
            <a:xfrm>
              <a:off x="407038" y="1497725"/>
              <a:ext cx="2755343" cy="424732"/>
            </a:xfrm>
            <a:prstGeom prst="rect">
              <a:avLst/>
            </a:prstGeom>
          </p:spPr>
          <p:txBody>
            <a:bodyPr wrap="square">
              <a:spAutoFit/>
            </a:bodyPr>
            <a:lstStyle/>
            <a:p>
              <a:pPr>
                <a:lnSpc>
                  <a:spcPct val="90000"/>
                </a:lnSpc>
              </a:pPr>
              <a:r>
                <a:rPr lang="zh-CN" altLang="en-US" sz="2400" b="1" dirty="0">
                  <a:solidFill>
                    <a:schemeClr val="tx1">
                      <a:lumMod val="65000"/>
                      <a:lumOff val="35000"/>
                    </a:schemeClr>
                  </a:solidFill>
                  <a:cs typeface="+mn-ea"/>
                  <a:sym typeface="+mn-lt"/>
                </a:rPr>
                <a:t>丰富的特性</a:t>
              </a:r>
              <a:endParaRPr lang="en-US" sz="2400" b="1" dirty="0">
                <a:solidFill>
                  <a:schemeClr val="tx1">
                    <a:lumMod val="65000"/>
                    <a:lumOff val="35000"/>
                  </a:schemeClr>
                </a:solidFill>
                <a:cs typeface="+mn-ea"/>
                <a:sym typeface="+mn-lt"/>
              </a:endParaRPr>
            </a:p>
          </p:txBody>
        </p:sp>
        <p:sp>
          <p:nvSpPr>
            <p:cNvPr id="81" name="文本框 83"/>
            <p:cNvSpPr txBox="1"/>
            <p:nvPr/>
          </p:nvSpPr>
          <p:spPr>
            <a:xfrm>
              <a:off x="407038" y="1893223"/>
              <a:ext cx="3235426"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377">
                <a:buClr>
                  <a:srgbClr val="E24848"/>
                </a:buClr>
                <a:defRPr/>
              </a:pPr>
              <a:r>
                <a:rPr lang="en-US" altLang="zh-CN" sz="1600" noProof="1">
                  <a:solidFill>
                    <a:srgbClr val="7F7F7F"/>
                  </a:solidFill>
                  <a:latin typeface="Helvetica Neue"/>
                  <a:sym typeface="+mn-lt"/>
                </a:rPr>
                <a:t>Redis</a:t>
              </a:r>
              <a:r>
                <a:rPr lang="zh-CN" altLang="en-US" sz="1600" noProof="1">
                  <a:solidFill>
                    <a:srgbClr val="7F7F7F"/>
                  </a:solidFill>
                  <a:latin typeface="Helvetica Neue"/>
                  <a:sym typeface="+mn-lt"/>
                </a:rPr>
                <a:t>还支持 </a:t>
              </a:r>
              <a:r>
                <a:rPr lang="en-US" altLang="zh-CN" sz="1600" noProof="1">
                  <a:solidFill>
                    <a:srgbClr val="7F7F7F"/>
                  </a:solidFill>
                  <a:latin typeface="Helvetica Neue"/>
                  <a:sym typeface="+mn-lt"/>
                </a:rPr>
                <a:t>publish/subscribe, </a:t>
              </a:r>
              <a:r>
                <a:rPr lang="zh-CN" altLang="en-US" sz="1600" noProof="1">
                  <a:solidFill>
                    <a:srgbClr val="7F7F7F"/>
                  </a:solidFill>
                  <a:latin typeface="Helvetica Neue"/>
                  <a:sym typeface="+mn-lt"/>
                </a:rPr>
                <a:t>通知</a:t>
              </a:r>
              <a:r>
                <a:rPr lang="en-US" altLang="zh-CN" sz="1600" noProof="1">
                  <a:solidFill>
                    <a:srgbClr val="7F7F7F"/>
                  </a:solidFill>
                  <a:latin typeface="Helvetica Neue"/>
                  <a:sym typeface="+mn-lt"/>
                </a:rPr>
                <a:t>, key </a:t>
              </a:r>
              <a:r>
                <a:rPr lang="zh-CN" altLang="en-US" sz="1600" noProof="1">
                  <a:solidFill>
                    <a:srgbClr val="7F7F7F"/>
                  </a:solidFill>
                  <a:latin typeface="Helvetica Neue"/>
                  <a:sym typeface="+mn-lt"/>
                </a:rPr>
                <a:t>过期</a:t>
              </a:r>
              <a:endParaRPr lang="en-US" altLang="zh-CN" sz="1600" noProof="1">
                <a:solidFill>
                  <a:srgbClr val="7F7F7F"/>
                </a:solidFill>
                <a:latin typeface="Helvetica Neue"/>
                <a:sym typeface="+mn-lt"/>
              </a:endParaRPr>
            </a:p>
            <a:p>
              <a:pPr algn="just" defTabSz="914377">
                <a:buClr>
                  <a:srgbClr val="E24848"/>
                </a:buClr>
                <a:defRPr/>
              </a:pPr>
              <a:r>
                <a:rPr lang="zh-CN" altLang="en-US" sz="1600" dirty="0">
                  <a:solidFill>
                    <a:srgbClr val="7F7F7F"/>
                  </a:solidFill>
                  <a:latin typeface="Helvetica Neue"/>
                </a:rPr>
                <a:t>支持集群、分布式、主从同步等配置</a:t>
              </a:r>
              <a:endParaRPr lang="en-US" altLang="zh-CN" sz="1600" noProof="1">
                <a:solidFill>
                  <a:srgbClr val="7F7F7F"/>
                </a:solidFill>
                <a:latin typeface="Helvetica Neue"/>
                <a:sym typeface="+mn-lt"/>
              </a:endParaRPr>
            </a:p>
          </p:txBody>
        </p:sp>
      </p:grpSp>
      <p:grpSp>
        <p:nvGrpSpPr>
          <p:cNvPr id="82" name="组合 81"/>
          <p:cNvGrpSpPr/>
          <p:nvPr/>
        </p:nvGrpSpPr>
        <p:grpSpPr>
          <a:xfrm>
            <a:off x="8775739" y="2376654"/>
            <a:ext cx="3235427" cy="1718936"/>
            <a:chOff x="407038" y="1497725"/>
            <a:chExt cx="3235426" cy="1718938"/>
          </a:xfrm>
        </p:grpSpPr>
        <p:sp>
          <p:nvSpPr>
            <p:cNvPr id="83" name="Rectangle 31"/>
            <p:cNvSpPr/>
            <p:nvPr/>
          </p:nvSpPr>
          <p:spPr>
            <a:xfrm>
              <a:off x="407038" y="1497725"/>
              <a:ext cx="2755343" cy="424732"/>
            </a:xfrm>
            <a:prstGeom prst="rect">
              <a:avLst/>
            </a:prstGeom>
          </p:spPr>
          <p:txBody>
            <a:bodyPr wrap="square">
              <a:spAutoFit/>
            </a:bodyPr>
            <a:lstStyle/>
            <a:p>
              <a:pPr>
                <a:lnSpc>
                  <a:spcPct val="90000"/>
                </a:lnSpc>
              </a:pPr>
              <a:r>
                <a:rPr lang="zh-CN" altLang="en-US" sz="2400" b="1" dirty="0">
                  <a:solidFill>
                    <a:schemeClr val="tx1">
                      <a:lumMod val="65000"/>
                      <a:lumOff val="35000"/>
                    </a:schemeClr>
                  </a:solidFill>
                  <a:cs typeface="+mn-ea"/>
                  <a:sym typeface="+mn-lt"/>
                </a:rPr>
                <a:t>原子性</a:t>
              </a:r>
              <a:endParaRPr lang="en-US" sz="2400" b="1" dirty="0">
                <a:solidFill>
                  <a:schemeClr val="tx1">
                    <a:lumMod val="65000"/>
                    <a:lumOff val="35000"/>
                  </a:schemeClr>
                </a:solidFill>
                <a:cs typeface="+mn-ea"/>
                <a:sym typeface="+mn-lt"/>
              </a:endParaRPr>
            </a:p>
          </p:txBody>
        </p:sp>
        <p:sp>
          <p:nvSpPr>
            <p:cNvPr id="84" name="文本框 83"/>
            <p:cNvSpPr txBox="1"/>
            <p:nvPr/>
          </p:nvSpPr>
          <p:spPr>
            <a:xfrm>
              <a:off x="407038" y="1893223"/>
              <a:ext cx="3235426" cy="13234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377">
                <a:buClr>
                  <a:srgbClr val="E24848"/>
                </a:buClr>
                <a:defRPr/>
              </a:pPr>
              <a:r>
                <a:rPr lang="en-US" altLang="zh-CN" sz="1600" noProof="1">
                  <a:solidFill>
                    <a:srgbClr val="7F7F7F"/>
                  </a:solidFill>
                  <a:latin typeface="Helvetica Neue"/>
                  <a:sym typeface="+mn-lt"/>
                </a:rPr>
                <a:t>Redis</a:t>
              </a:r>
              <a:r>
                <a:rPr lang="zh-CN" altLang="en-US" sz="1600" noProof="1">
                  <a:solidFill>
                    <a:srgbClr val="7F7F7F"/>
                  </a:solidFill>
                  <a:latin typeface="Helvetica Neue"/>
                  <a:sym typeface="+mn-lt"/>
                </a:rPr>
                <a:t>的所有操作都是原子性的，意思就是要么成功执行要么失败完全不执行。单个操作是原子性的。多个操作也支持事务，即原子性，通过</a:t>
              </a:r>
              <a:r>
                <a:rPr lang="en-US" altLang="zh-CN" sz="1600" noProof="1">
                  <a:solidFill>
                    <a:srgbClr val="7F7F7F"/>
                  </a:solidFill>
                  <a:latin typeface="Helvetica Neue"/>
                  <a:sym typeface="+mn-lt"/>
                </a:rPr>
                <a:t>MULTI</a:t>
              </a:r>
              <a:r>
                <a:rPr lang="zh-CN" altLang="en-US" sz="1600" noProof="1">
                  <a:solidFill>
                    <a:srgbClr val="7F7F7F"/>
                  </a:solidFill>
                  <a:latin typeface="Helvetica Neue"/>
                  <a:sym typeface="+mn-lt"/>
                </a:rPr>
                <a:t>和</a:t>
              </a:r>
              <a:r>
                <a:rPr lang="en-US" altLang="zh-CN" sz="1600" noProof="1">
                  <a:solidFill>
                    <a:srgbClr val="7F7F7F"/>
                  </a:solidFill>
                  <a:latin typeface="Helvetica Neue"/>
                  <a:sym typeface="+mn-lt"/>
                </a:rPr>
                <a:t>EXEC</a:t>
              </a:r>
              <a:r>
                <a:rPr lang="zh-CN" altLang="en-US" sz="1600" noProof="1">
                  <a:solidFill>
                    <a:srgbClr val="7F7F7F"/>
                  </a:solidFill>
                  <a:latin typeface="Helvetica Neue"/>
                  <a:sym typeface="+mn-lt"/>
                </a:rPr>
                <a:t>指令包起来</a:t>
              </a:r>
              <a:endParaRPr lang="en-US" altLang="zh-CN" sz="1600" noProof="1">
                <a:solidFill>
                  <a:srgbClr val="7F7F7F"/>
                </a:solidFill>
                <a:latin typeface="Helvetica Neue"/>
                <a:sym typeface="+mn-lt"/>
              </a:endParaRPr>
            </a:p>
          </p:txBody>
        </p:sp>
      </p:grpSp>
      <p:grpSp>
        <p:nvGrpSpPr>
          <p:cNvPr id="28" name="组合 27">
            <a:extLst>
              <a:ext uri="{FF2B5EF4-FFF2-40B4-BE49-F238E27FC236}">
                <a16:creationId xmlns:a16="http://schemas.microsoft.com/office/drawing/2014/main" id="{1F8B1AFE-36F3-313A-36CF-D7E6BB04E032}"/>
              </a:ext>
            </a:extLst>
          </p:cNvPr>
          <p:cNvGrpSpPr/>
          <p:nvPr/>
        </p:nvGrpSpPr>
        <p:grpSpPr>
          <a:xfrm>
            <a:off x="0" y="1"/>
            <a:ext cx="12192000" cy="711200"/>
            <a:chOff x="0" y="1"/>
            <a:chExt cx="12192000" cy="711200"/>
          </a:xfrm>
        </p:grpSpPr>
        <p:sp>
          <p:nvSpPr>
            <p:cNvPr id="29" name="矩形 28">
              <a:extLst>
                <a:ext uri="{FF2B5EF4-FFF2-40B4-BE49-F238E27FC236}">
                  <a16:creationId xmlns:a16="http://schemas.microsoft.com/office/drawing/2014/main" id="{B26459B2-2E5A-1619-77B9-7BF498721C30}"/>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74EE1E01-23BB-9B6E-876A-2A5BA4027E2C}"/>
                </a:ext>
              </a:extLst>
            </p:cNvPr>
            <p:cNvGrpSpPr/>
            <p:nvPr/>
          </p:nvGrpSpPr>
          <p:grpSpPr>
            <a:xfrm>
              <a:off x="7293881" y="159473"/>
              <a:ext cx="4562960" cy="369332"/>
              <a:chOff x="6950981" y="299173"/>
              <a:chExt cx="4562960" cy="369332"/>
            </a:xfrm>
          </p:grpSpPr>
          <p:sp>
            <p:nvSpPr>
              <p:cNvPr id="32" name="文本框 31">
                <a:extLst>
                  <a:ext uri="{FF2B5EF4-FFF2-40B4-BE49-F238E27FC236}">
                    <a16:creationId xmlns:a16="http://schemas.microsoft.com/office/drawing/2014/main" id="{AFD6AA9C-91B6-8BAF-36ED-3758E0886E52}"/>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33" name="文本框 32">
                <a:extLst>
                  <a:ext uri="{FF2B5EF4-FFF2-40B4-BE49-F238E27FC236}">
                    <a16:creationId xmlns:a16="http://schemas.microsoft.com/office/drawing/2014/main" id="{A6FB5E2F-D1CB-E86A-2DDA-3718264163D4}"/>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34" name="文本框 33">
                <a:extLst>
                  <a:ext uri="{FF2B5EF4-FFF2-40B4-BE49-F238E27FC236}">
                    <a16:creationId xmlns:a16="http://schemas.microsoft.com/office/drawing/2014/main" id="{91FC0E3A-25D6-BB2D-8B19-EC086221E1C2}"/>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35" name="直接连接符 34">
                <a:extLst>
                  <a:ext uri="{FF2B5EF4-FFF2-40B4-BE49-F238E27FC236}">
                    <a16:creationId xmlns:a16="http://schemas.microsoft.com/office/drawing/2014/main" id="{C16AF5EB-F893-BE29-67B5-FB5FEBCFB475}"/>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7FC83F5-9413-F2DD-A4B1-317EA4503DEE}"/>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 name="等腰三角形 30">
              <a:extLst>
                <a:ext uri="{FF2B5EF4-FFF2-40B4-BE49-F238E27FC236}">
                  <a16:creationId xmlns:a16="http://schemas.microsoft.com/office/drawing/2014/main" id="{4C70C270-EAAF-C88B-F64C-2FFA6DEC1332}"/>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7" name="图形 36">
            <a:extLst>
              <a:ext uri="{FF2B5EF4-FFF2-40B4-BE49-F238E27FC236}">
                <a16:creationId xmlns:a16="http://schemas.microsoft.com/office/drawing/2014/main" id="{F0F95651-1F1E-7A96-49CB-C476F007FCC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sp>
        <p:nvSpPr>
          <p:cNvPr id="38" name="矩形: 圆角 37">
            <a:extLst>
              <a:ext uri="{FF2B5EF4-FFF2-40B4-BE49-F238E27FC236}">
                <a16:creationId xmlns:a16="http://schemas.microsoft.com/office/drawing/2014/main" id="{1CD85774-AE81-B4AC-102D-41C2CD657171}"/>
              </a:ext>
            </a:extLst>
          </p:cNvPr>
          <p:cNvSpPr/>
          <p:nvPr/>
        </p:nvSpPr>
        <p:spPr>
          <a:xfrm>
            <a:off x="339279" y="1378706"/>
            <a:ext cx="11380252" cy="612480"/>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cs typeface="+mn-ea"/>
                <a:sym typeface="+mn-lt"/>
              </a:rPr>
              <a:t>  Redis</a:t>
            </a:r>
            <a:r>
              <a:rPr lang="zh-CN" altLang="en-US" sz="2400" b="1" dirty="0">
                <a:cs typeface="+mn-ea"/>
                <a:sym typeface="+mn-lt"/>
              </a:rPr>
              <a:t>优点</a:t>
            </a:r>
          </a:p>
        </p:txBody>
      </p:sp>
      <p:grpSp>
        <p:nvGrpSpPr>
          <p:cNvPr id="39" name="组合 38">
            <a:extLst>
              <a:ext uri="{FF2B5EF4-FFF2-40B4-BE49-F238E27FC236}">
                <a16:creationId xmlns:a16="http://schemas.microsoft.com/office/drawing/2014/main" id="{030F3DFB-5CB2-312E-5B5A-677ACADE50FC}"/>
              </a:ext>
            </a:extLst>
          </p:cNvPr>
          <p:cNvGrpSpPr/>
          <p:nvPr/>
        </p:nvGrpSpPr>
        <p:grpSpPr>
          <a:xfrm>
            <a:off x="309513" y="770247"/>
            <a:ext cx="1854670" cy="461665"/>
            <a:chOff x="934400" y="936575"/>
            <a:chExt cx="1854670" cy="461666"/>
          </a:xfrm>
        </p:grpSpPr>
        <p:sp>
          <p:nvSpPr>
            <p:cNvPr id="40" name="文本框 39">
              <a:extLst>
                <a:ext uri="{FF2B5EF4-FFF2-40B4-BE49-F238E27FC236}">
                  <a16:creationId xmlns:a16="http://schemas.microsoft.com/office/drawing/2014/main" id="{5CAE63D4-4A21-8FCA-AF8C-F1F1EE2B43ED}"/>
                </a:ext>
              </a:extLst>
            </p:cNvPr>
            <p:cNvSpPr txBox="1"/>
            <p:nvPr/>
          </p:nvSpPr>
          <p:spPr>
            <a:xfrm>
              <a:off x="1065521" y="936575"/>
              <a:ext cx="1723549" cy="461666"/>
            </a:xfrm>
            <a:prstGeom prst="rect">
              <a:avLst/>
            </a:prstGeom>
            <a:noFill/>
          </p:spPr>
          <p:txBody>
            <a:bodyPr wrap="none" rtlCol="0">
              <a:spAutoFit/>
            </a:bodyPr>
            <a:lstStyle/>
            <a:p>
              <a:r>
                <a:rPr lang="zh-CN" altLang="en-US" sz="2400" b="1" dirty="0">
                  <a:solidFill>
                    <a:srgbClr val="0E419C"/>
                  </a:solidFill>
                </a:rPr>
                <a:t>数据库简介</a:t>
              </a:r>
            </a:p>
          </p:txBody>
        </p:sp>
        <p:sp>
          <p:nvSpPr>
            <p:cNvPr id="41" name="矩形 40">
              <a:extLst>
                <a:ext uri="{FF2B5EF4-FFF2-40B4-BE49-F238E27FC236}">
                  <a16:creationId xmlns:a16="http://schemas.microsoft.com/office/drawing/2014/main" id="{A5D24944-5938-66DF-E748-6FF645C435C0}"/>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1CCA95B7-2AA8-4D29-0F62-5ACCD37E2FC5}"/>
              </a:ext>
            </a:extLst>
          </p:cNvPr>
          <p:cNvGrpSpPr/>
          <p:nvPr/>
        </p:nvGrpSpPr>
        <p:grpSpPr>
          <a:xfrm>
            <a:off x="0" y="1"/>
            <a:ext cx="12192000" cy="711200"/>
            <a:chOff x="0" y="1"/>
            <a:chExt cx="12192000" cy="711200"/>
          </a:xfrm>
        </p:grpSpPr>
        <p:sp>
          <p:nvSpPr>
            <p:cNvPr id="26" name="矩形 25">
              <a:extLst>
                <a:ext uri="{FF2B5EF4-FFF2-40B4-BE49-F238E27FC236}">
                  <a16:creationId xmlns:a16="http://schemas.microsoft.com/office/drawing/2014/main" id="{0D055E18-9C5B-86B9-803D-3432C4D986D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7AAF3372-7208-BFF2-4601-EEF4490AB348}"/>
                </a:ext>
              </a:extLst>
            </p:cNvPr>
            <p:cNvGrpSpPr/>
            <p:nvPr/>
          </p:nvGrpSpPr>
          <p:grpSpPr>
            <a:xfrm>
              <a:off x="7293881" y="159473"/>
              <a:ext cx="4562960" cy="369332"/>
              <a:chOff x="6950981" y="299173"/>
              <a:chExt cx="4562960" cy="369332"/>
            </a:xfrm>
          </p:grpSpPr>
          <p:sp>
            <p:nvSpPr>
              <p:cNvPr id="29" name="文本框 28">
                <a:extLst>
                  <a:ext uri="{FF2B5EF4-FFF2-40B4-BE49-F238E27FC236}">
                    <a16:creationId xmlns:a16="http://schemas.microsoft.com/office/drawing/2014/main" id="{62FA2C03-2227-04B8-3D3E-98A71C1EA72D}"/>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30" name="文本框 29">
                <a:extLst>
                  <a:ext uri="{FF2B5EF4-FFF2-40B4-BE49-F238E27FC236}">
                    <a16:creationId xmlns:a16="http://schemas.microsoft.com/office/drawing/2014/main" id="{0CF94581-F73B-CABE-CB95-B879E9B24DBE}"/>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31" name="文本框 30">
                <a:extLst>
                  <a:ext uri="{FF2B5EF4-FFF2-40B4-BE49-F238E27FC236}">
                    <a16:creationId xmlns:a16="http://schemas.microsoft.com/office/drawing/2014/main" id="{38165041-719B-AB9A-39C7-20104802E8CF}"/>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39" name="直接连接符 38">
                <a:extLst>
                  <a:ext uri="{FF2B5EF4-FFF2-40B4-BE49-F238E27FC236}">
                    <a16:creationId xmlns:a16="http://schemas.microsoft.com/office/drawing/2014/main" id="{126864E8-9905-5039-12E2-B4A0AC62A0C5}"/>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AABC4C5-7BC3-6574-B967-296215FEC59E}"/>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等腰三角形 27">
              <a:extLst>
                <a:ext uri="{FF2B5EF4-FFF2-40B4-BE49-F238E27FC236}">
                  <a16:creationId xmlns:a16="http://schemas.microsoft.com/office/drawing/2014/main" id="{4828F505-2ABA-7C0C-B265-7171486D576F}"/>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形 40">
            <a:extLst>
              <a:ext uri="{FF2B5EF4-FFF2-40B4-BE49-F238E27FC236}">
                <a16:creationId xmlns:a16="http://schemas.microsoft.com/office/drawing/2014/main" id="{35DA1924-A825-AAA1-84F1-7C7EEA267B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sp>
        <p:nvSpPr>
          <p:cNvPr id="5" name="文本框 4">
            <a:extLst>
              <a:ext uri="{FF2B5EF4-FFF2-40B4-BE49-F238E27FC236}">
                <a16:creationId xmlns:a16="http://schemas.microsoft.com/office/drawing/2014/main" id="{6B38D33E-8FC5-BD55-C157-93BEDF90B524}"/>
              </a:ext>
            </a:extLst>
          </p:cNvPr>
          <p:cNvSpPr txBox="1"/>
          <p:nvPr/>
        </p:nvSpPr>
        <p:spPr>
          <a:xfrm>
            <a:off x="3344249" y="2708920"/>
            <a:ext cx="5503501" cy="1646605"/>
          </a:xfrm>
          <a:prstGeom prst="rect">
            <a:avLst/>
          </a:prstGeom>
          <a:noFill/>
        </p:spPr>
        <p:txBody>
          <a:bodyPr wrap="square" rtlCol="0">
            <a:spAutoFit/>
          </a:bodyPr>
          <a:lstStyle/>
          <a:p>
            <a:pPr algn="ctr" fontAlgn="auto">
              <a:spcBef>
                <a:spcPts val="600"/>
              </a:spcBef>
              <a:extLst>
                <a:ext uri="{35155182-B16C-46BC-9424-99874614C6A1}">
                  <wpsdc:indentchars xmlns:wpsdc="http://www.wps.cn/officeDocument/2017/drawingmlCustomData" xmlns="" val="200" checksum="282533468"/>
                </a:ext>
              </a:extLst>
            </a:pPr>
            <a:r>
              <a:rPr lang="zh-CN" altLang="en-US" sz="4800" b="1" dirty="0">
                <a:gradFill>
                  <a:gsLst>
                    <a:gs pos="100000">
                      <a:schemeClr val="accent4"/>
                    </a:gs>
                    <a:gs pos="23000">
                      <a:schemeClr val="accent1">
                        <a:alpha val="95000"/>
                      </a:schemeClr>
                    </a:gs>
                  </a:gsLst>
                  <a:lin ang="2700000" scaled="1"/>
                </a:gradFill>
                <a:latin typeface="+mj-lt"/>
                <a:ea typeface="+mj-ea"/>
              </a:rPr>
              <a:t>缓存</a:t>
            </a:r>
            <a:endParaRPr lang="en-US" altLang="zh-CN" sz="4800" b="1" dirty="0">
              <a:gradFill>
                <a:gsLst>
                  <a:gs pos="100000">
                    <a:schemeClr val="accent4"/>
                  </a:gs>
                  <a:gs pos="23000">
                    <a:schemeClr val="accent1">
                      <a:alpha val="95000"/>
                    </a:schemeClr>
                  </a:gs>
                </a:gsLst>
                <a:lin ang="2700000" scaled="1"/>
              </a:gradFill>
              <a:latin typeface="+mj-lt"/>
              <a:ea typeface="+mj-ea"/>
            </a:endParaRPr>
          </a:p>
          <a:p>
            <a:pPr algn="ctr" fontAlgn="auto">
              <a:spcBef>
                <a:spcPts val="600"/>
              </a:spcBef>
              <a:extLst>
                <a:ext uri="{35155182-B16C-46BC-9424-99874614C6A1}">
                  <wpsdc:indentchars xmlns:wpsdc="http://www.wps.cn/officeDocument/2017/drawingmlCustomData" xmlns="" val="200" checksum="282533468"/>
                </a:ext>
              </a:extLst>
            </a:pPr>
            <a:r>
              <a:rPr lang="zh-CN" altLang="en-US" sz="4800" b="1" dirty="0">
                <a:gradFill>
                  <a:gsLst>
                    <a:gs pos="100000">
                      <a:schemeClr val="accent4"/>
                    </a:gs>
                    <a:gs pos="23000">
                      <a:schemeClr val="accent1">
                        <a:alpha val="95000"/>
                      </a:schemeClr>
                    </a:gs>
                  </a:gsLst>
                  <a:lin ang="2700000" scaled="1"/>
                </a:gradFill>
                <a:latin typeface="+mj-lt"/>
                <a:ea typeface="+mj-ea"/>
              </a:rPr>
              <a:t>高速读</a:t>
            </a:r>
            <a:r>
              <a:rPr lang="en-US" altLang="zh-CN" sz="4800" b="1" dirty="0">
                <a:gradFill>
                  <a:gsLst>
                    <a:gs pos="100000">
                      <a:schemeClr val="accent4"/>
                    </a:gs>
                    <a:gs pos="23000">
                      <a:schemeClr val="accent1">
                        <a:alpha val="95000"/>
                      </a:schemeClr>
                    </a:gs>
                  </a:gsLst>
                  <a:lin ang="2700000" scaled="1"/>
                </a:gradFill>
                <a:latin typeface="+mj-lt"/>
                <a:ea typeface="+mj-ea"/>
              </a:rPr>
              <a:t>/</a:t>
            </a:r>
            <a:r>
              <a:rPr lang="zh-CN" altLang="en-US" sz="4800" b="1" dirty="0">
                <a:gradFill>
                  <a:gsLst>
                    <a:gs pos="100000">
                      <a:schemeClr val="accent4"/>
                    </a:gs>
                    <a:gs pos="23000">
                      <a:schemeClr val="accent1">
                        <a:alpha val="95000"/>
                      </a:schemeClr>
                    </a:gs>
                  </a:gsLst>
                  <a:lin ang="2700000" scaled="1"/>
                </a:gradFill>
                <a:latin typeface="+mj-lt"/>
                <a:ea typeface="+mj-ea"/>
              </a:rPr>
              <a:t>写</a:t>
            </a:r>
          </a:p>
        </p:txBody>
      </p:sp>
      <p:grpSp>
        <p:nvGrpSpPr>
          <p:cNvPr id="3" name="组合 2">
            <a:extLst>
              <a:ext uri="{FF2B5EF4-FFF2-40B4-BE49-F238E27FC236}">
                <a16:creationId xmlns:a16="http://schemas.microsoft.com/office/drawing/2014/main" id="{A9E31FFF-E76D-83A0-19A9-71510FD30928}"/>
              </a:ext>
            </a:extLst>
          </p:cNvPr>
          <p:cNvGrpSpPr/>
          <p:nvPr/>
        </p:nvGrpSpPr>
        <p:grpSpPr>
          <a:xfrm>
            <a:off x="309513" y="770247"/>
            <a:ext cx="4192682" cy="461665"/>
            <a:chOff x="934400" y="936575"/>
            <a:chExt cx="4192682" cy="461666"/>
          </a:xfrm>
        </p:grpSpPr>
        <p:sp>
          <p:nvSpPr>
            <p:cNvPr id="11" name="文本框 10">
              <a:extLst>
                <a:ext uri="{FF2B5EF4-FFF2-40B4-BE49-F238E27FC236}">
                  <a16:creationId xmlns:a16="http://schemas.microsoft.com/office/drawing/2014/main" id="{E6B74266-E99D-2E93-F985-6A2CA709DE47}"/>
                </a:ext>
              </a:extLst>
            </p:cNvPr>
            <p:cNvSpPr txBox="1"/>
            <p:nvPr/>
          </p:nvSpPr>
          <p:spPr>
            <a:xfrm>
              <a:off x="1065521" y="936575"/>
              <a:ext cx="4061561" cy="461666"/>
            </a:xfrm>
            <a:prstGeom prst="rect">
              <a:avLst/>
            </a:prstGeom>
            <a:noFill/>
          </p:spPr>
          <p:txBody>
            <a:bodyPr wrap="none" rtlCol="0">
              <a:spAutoFit/>
            </a:bodyPr>
            <a:lstStyle/>
            <a:p>
              <a:r>
                <a:rPr lang="fr-FR" altLang="zh-CN" sz="2400" b="1" dirty="0">
                  <a:solidFill>
                    <a:srgbClr val="0E419C"/>
                  </a:solidFill>
                </a:rPr>
                <a:t>Redis</a:t>
              </a:r>
              <a:r>
                <a:rPr lang="zh-CN" altLang="en-US" sz="2400" b="1" dirty="0">
                  <a:solidFill>
                    <a:srgbClr val="0E419C"/>
                  </a:solidFill>
                </a:rPr>
                <a:t>在</a:t>
              </a:r>
              <a:r>
                <a:rPr lang="fr-FR" altLang="zh-CN" sz="2400" b="1" dirty="0">
                  <a:solidFill>
                    <a:srgbClr val="0E419C"/>
                  </a:solidFill>
                </a:rPr>
                <a:t>Java Web</a:t>
              </a:r>
              <a:r>
                <a:rPr lang="zh-CN" altLang="en-US" sz="2400" b="1" dirty="0">
                  <a:solidFill>
                    <a:srgbClr val="0E419C"/>
                  </a:solidFill>
                </a:rPr>
                <a:t>中的应用</a:t>
              </a:r>
            </a:p>
          </p:txBody>
        </p:sp>
        <p:sp>
          <p:nvSpPr>
            <p:cNvPr id="12" name="矩形 11">
              <a:extLst>
                <a:ext uri="{FF2B5EF4-FFF2-40B4-BE49-F238E27FC236}">
                  <a16:creationId xmlns:a16="http://schemas.microsoft.com/office/drawing/2014/main" id="{AF6C5B1D-D54D-4F03-E75A-9DF0DD82AC41}"/>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06105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39279" y="1378706"/>
            <a:ext cx="11380252" cy="612480"/>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cs typeface="+mn-ea"/>
                <a:sym typeface="+mn-lt"/>
              </a:rPr>
              <a:t>  </a:t>
            </a:r>
            <a:r>
              <a:rPr lang="zh-CN" altLang="en-US" sz="2400" b="1" dirty="0">
                <a:cs typeface="+mn-ea"/>
                <a:sym typeface="+mn-lt"/>
              </a:rPr>
              <a:t>缓存</a:t>
            </a:r>
          </a:p>
        </p:txBody>
      </p:sp>
      <p:grpSp>
        <p:nvGrpSpPr>
          <p:cNvPr id="25" name="组合 24">
            <a:extLst>
              <a:ext uri="{FF2B5EF4-FFF2-40B4-BE49-F238E27FC236}">
                <a16:creationId xmlns:a16="http://schemas.microsoft.com/office/drawing/2014/main" id="{1CCA95B7-2AA8-4D29-0F62-5ACCD37E2FC5}"/>
              </a:ext>
            </a:extLst>
          </p:cNvPr>
          <p:cNvGrpSpPr/>
          <p:nvPr/>
        </p:nvGrpSpPr>
        <p:grpSpPr>
          <a:xfrm>
            <a:off x="0" y="1"/>
            <a:ext cx="12192000" cy="711200"/>
            <a:chOff x="0" y="1"/>
            <a:chExt cx="12192000" cy="711200"/>
          </a:xfrm>
        </p:grpSpPr>
        <p:sp>
          <p:nvSpPr>
            <p:cNvPr id="26" name="矩形 25">
              <a:extLst>
                <a:ext uri="{FF2B5EF4-FFF2-40B4-BE49-F238E27FC236}">
                  <a16:creationId xmlns:a16="http://schemas.microsoft.com/office/drawing/2014/main" id="{0D055E18-9C5B-86B9-803D-3432C4D986D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7AAF3372-7208-BFF2-4601-EEF4490AB348}"/>
                </a:ext>
              </a:extLst>
            </p:cNvPr>
            <p:cNvGrpSpPr/>
            <p:nvPr/>
          </p:nvGrpSpPr>
          <p:grpSpPr>
            <a:xfrm>
              <a:off x="7293881" y="159473"/>
              <a:ext cx="4562960" cy="369332"/>
              <a:chOff x="6950981" y="299173"/>
              <a:chExt cx="4562960" cy="369332"/>
            </a:xfrm>
          </p:grpSpPr>
          <p:sp>
            <p:nvSpPr>
              <p:cNvPr id="29" name="文本框 28">
                <a:extLst>
                  <a:ext uri="{FF2B5EF4-FFF2-40B4-BE49-F238E27FC236}">
                    <a16:creationId xmlns:a16="http://schemas.microsoft.com/office/drawing/2014/main" id="{62FA2C03-2227-04B8-3D3E-98A71C1EA72D}"/>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30" name="文本框 29">
                <a:extLst>
                  <a:ext uri="{FF2B5EF4-FFF2-40B4-BE49-F238E27FC236}">
                    <a16:creationId xmlns:a16="http://schemas.microsoft.com/office/drawing/2014/main" id="{0CF94581-F73B-CABE-CB95-B879E9B24DBE}"/>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31" name="文本框 30">
                <a:extLst>
                  <a:ext uri="{FF2B5EF4-FFF2-40B4-BE49-F238E27FC236}">
                    <a16:creationId xmlns:a16="http://schemas.microsoft.com/office/drawing/2014/main" id="{38165041-719B-AB9A-39C7-20104802E8CF}"/>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39" name="直接连接符 38">
                <a:extLst>
                  <a:ext uri="{FF2B5EF4-FFF2-40B4-BE49-F238E27FC236}">
                    <a16:creationId xmlns:a16="http://schemas.microsoft.com/office/drawing/2014/main" id="{126864E8-9905-5039-12E2-B4A0AC62A0C5}"/>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AABC4C5-7BC3-6574-B967-296215FEC59E}"/>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等腰三角形 27">
              <a:extLst>
                <a:ext uri="{FF2B5EF4-FFF2-40B4-BE49-F238E27FC236}">
                  <a16:creationId xmlns:a16="http://schemas.microsoft.com/office/drawing/2014/main" id="{4828F505-2ABA-7C0C-B265-7171486D576F}"/>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形 40">
            <a:extLst>
              <a:ext uri="{FF2B5EF4-FFF2-40B4-BE49-F238E27FC236}">
                <a16:creationId xmlns:a16="http://schemas.microsoft.com/office/drawing/2014/main" id="{35DA1924-A825-AAA1-84F1-7C7EEA267B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grpSp>
        <p:nvGrpSpPr>
          <p:cNvPr id="42" name="组合 41">
            <a:extLst>
              <a:ext uri="{FF2B5EF4-FFF2-40B4-BE49-F238E27FC236}">
                <a16:creationId xmlns:a16="http://schemas.microsoft.com/office/drawing/2014/main" id="{264577DF-067B-078E-98D5-D39224247994}"/>
              </a:ext>
            </a:extLst>
          </p:cNvPr>
          <p:cNvGrpSpPr/>
          <p:nvPr/>
        </p:nvGrpSpPr>
        <p:grpSpPr>
          <a:xfrm>
            <a:off x="309513" y="770247"/>
            <a:ext cx="4192682" cy="461665"/>
            <a:chOff x="934400" y="936575"/>
            <a:chExt cx="4192682" cy="461666"/>
          </a:xfrm>
        </p:grpSpPr>
        <p:sp>
          <p:nvSpPr>
            <p:cNvPr id="43" name="文本框 42">
              <a:extLst>
                <a:ext uri="{FF2B5EF4-FFF2-40B4-BE49-F238E27FC236}">
                  <a16:creationId xmlns:a16="http://schemas.microsoft.com/office/drawing/2014/main" id="{061E1709-E690-4961-6CA3-B7731DB502BE}"/>
                </a:ext>
              </a:extLst>
            </p:cNvPr>
            <p:cNvSpPr txBox="1"/>
            <p:nvPr/>
          </p:nvSpPr>
          <p:spPr>
            <a:xfrm>
              <a:off x="1065521" y="936575"/>
              <a:ext cx="4061561" cy="461666"/>
            </a:xfrm>
            <a:prstGeom prst="rect">
              <a:avLst/>
            </a:prstGeom>
            <a:noFill/>
          </p:spPr>
          <p:txBody>
            <a:bodyPr wrap="none" rtlCol="0">
              <a:spAutoFit/>
            </a:bodyPr>
            <a:lstStyle/>
            <a:p>
              <a:r>
                <a:rPr lang="fr-FR" altLang="zh-CN" sz="2400" b="1" dirty="0">
                  <a:solidFill>
                    <a:srgbClr val="0E419C"/>
                  </a:solidFill>
                </a:rPr>
                <a:t>Redis</a:t>
              </a:r>
              <a:r>
                <a:rPr lang="zh-CN" altLang="en-US" sz="2400" b="1" dirty="0">
                  <a:solidFill>
                    <a:srgbClr val="0E419C"/>
                  </a:solidFill>
                </a:rPr>
                <a:t>在</a:t>
              </a:r>
              <a:r>
                <a:rPr lang="fr-FR" altLang="zh-CN" sz="2400" b="1" dirty="0">
                  <a:solidFill>
                    <a:srgbClr val="0E419C"/>
                  </a:solidFill>
                </a:rPr>
                <a:t>Java Web</a:t>
              </a:r>
              <a:r>
                <a:rPr lang="zh-CN" altLang="en-US" sz="2400" b="1" dirty="0">
                  <a:solidFill>
                    <a:srgbClr val="0E419C"/>
                  </a:solidFill>
                </a:rPr>
                <a:t>中的应用</a:t>
              </a:r>
            </a:p>
          </p:txBody>
        </p:sp>
        <p:sp>
          <p:nvSpPr>
            <p:cNvPr id="44" name="矩形 43">
              <a:extLst>
                <a:ext uri="{FF2B5EF4-FFF2-40B4-BE49-F238E27FC236}">
                  <a16:creationId xmlns:a16="http://schemas.microsoft.com/office/drawing/2014/main" id="{5865F277-B4BD-BEA1-F26E-BFCA17F45751}"/>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descr="图示&#10;&#10;描述已自动生成">
            <a:extLst>
              <a:ext uri="{FF2B5EF4-FFF2-40B4-BE49-F238E27FC236}">
                <a16:creationId xmlns:a16="http://schemas.microsoft.com/office/drawing/2014/main" id="{ED4ADBDD-A241-015A-D1E8-023A54293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6191" y="2420888"/>
            <a:ext cx="9519617" cy="4071188"/>
          </a:xfrm>
          <a:prstGeom prst="rect">
            <a:avLst/>
          </a:prstGeom>
        </p:spPr>
      </p:pic>
    </p:spTree>
    <p:extLst>
      <p:ext uri="{BB962C8B-B14F-4D97-AF65-F5344CB8AC3E}">
        <p14:creationId xmlns:p14="http://schemas.microsoft.com/office/powerpoint/2010/main" val="378775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39279" y="1378706"/>
            <a:ext cx="11380252" cy="612480"/>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cs typeface="+mn-ea"/>
                <a:sym typeface="+mn-lt"/>
              </a:rPr>
              <a:t>  </a:t>
            </a:r>
            <a:r>
              <a:rPr lang="zh-CN" altLang="en-US" sz="2400" b="1" dirty="0">
                <a:cs typeface="+mn-ea"/>
                <a:sym typeface="+mn-lt"/>
              </a:rPr>
              <a:t>高速读</a:t>
            </a:r>
            <a:r>
              <a:rPr lang="en-US" altLang="zh-CN" sz="2400" b="1" dirty="0">
                <a:cs typeface="+mn-ea"/>
                <a:sym typeface="+mn-lt"/>
              </a:rPr>
              <a:t>/</a:t>
            </a:r>
            <a:r>
              <a:rPr lang="zh-CN" altLang="en-US" sz="2400" b="1" dirty="0">
                <a:cs typeface="+mn-ea"/>
                <a:sym typeface="+mn-lt"/>
              </a:rPr>
              <a:t>写</a:t>
            </a:r>
          </a:p>
        </p:txBody>
      </p:sp>
      <p:grpSp>
        <p:nvGrpSpPr>
          <p:cNvPr id="25" name="组合 24">
            <a:extLst>
              <a:ext uri="{FF2B5EF4-FFF2-40B4-BE49-F238E27FC236}">
                <a16:creationId xmlns:a16="http://schemas.microsoft.com/office/drawing/2014/main" id="{1CCA95B7-2AA8-4D29-0F62-5ACCD37E2FC5}"/>
              </a:ext>
            </a:extLst>
          </p:cNvPr>
          <p:cNvGrpSpPr/>
          <p:nvPr/>
        </p:nvGrpSpPr>
        <p:grpSpPr>
          <a:xfrm>
            <a:off x="0" y="1"/>
            <a:ext cx="12192000" cy="711200"/>
            <a:chOff x="0" y="1"/>
            <a:chExt cx="12192000" cy="711200"/>
          </a:xfrm>
        </p:grpSpPr>
        <p:sp>
          <p:nvSpPr>
            <p:cNvPr id="26" name="矩形 25">
              <a:extLst>
                <a:ext uri="{FF2B5EF4-FFF2-40B4-BE49-F238E27FC236}">
                  <a16:creationId xmlns:a16="http://schemas.microsoft.com/office/drawing/2014/main" id="{0D055E18-9C5B-86B9-803D-3432C4D986D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7AAF3372-7208-BFF2-4601-EEF4490AB348}"/>
                </a:ext>
              </a:extLst>
            </p:cNvPr>
            <p:cNvGrpSpPr/>
            <p:nvPr/>
          </p:nvGrpSpPr>
          <p:grpSpPr>
            <a:xfrm>
              <a:off x="7293881" y="159473"/>
              <a:ext cx="4562960" cy="369332"/>
              <a:chOff x="6950981" y="299173"/>
              <a:chExt cx="4562960" cy="369332"/>
            </a:xfrm>
          </p:grpSpPr>
          <p:sp>
            <p:nvSpPr>
              <p:cNvPr id="29" name="文本框 28">
                <a:extLst>
                  <a:ext uri="{FF2B5EF4-FFF2-40B4-BE49-F238E27FC236}">
                    <a16:creationId xmlns:a16="http://schemas.microsoft.com/office/drawing/2014/main" id="{62FA2C03-2227-04B8-3D3E-98A71C1EA72D}"/>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30" name="文本框 29">
                <a:extLst>
                  <a:ext uri="{FF2B5EF4-FFF2-40B4-BE49-F238E27FC236}">
                    <a16:creationId xmlns:a16="http://schemas.microsoft.com/office/drawing/2014/main" id="{0CF94581-F73B-CABE-CB95-B879E9B24DBE}"/>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31" name="文本框 30">
                <a:extLst>
                  <a:ext uri="{FF2B5EF4-FFF2-40B4-BE49-F238E27FC236}">
                    <a16:creationId xmlns:a16="http://schemas.microsoft.com/office/drawing/2014/main" id="{38165041-719B-AB9A-39C7-20104802E8CF}"/>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39" name="直接连接符 38">
                <a:extLst>
                  <a:ext uri="{FF2B5EF4-FFF2-40B4-BE49-F238E27FC236}">
                    <a16:creationId xmlns:a16="http://schemas.microsoft.com/office/drawing/2014/main" id="{126864E8-9905-5039-12E2-B4A0AC62A0C5}"/>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AABC4C5-7BC3-6574-B967-296215FEC59E}"/>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等腰三角形 27">
              <a:extLst>
                <a:ext uri="{FF2B5EF4-FFF2-40B4-BE49-F238E27FC236}">
                  <a16:creationId xmlns:a16="http://schemas.microsoft.com/office/drawing/2014/main" id="{4828F505-2ABA-7C0C-B265-7171486D576F}"/>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形 40">
            <a:extLst>
              <a:ext uri="{FF2B5EF4-FFF2-40B4-BE49-F238E27FC236}">
                <a16:creationId xmlns:a16="http://schemas.microsoft.com/office/drawing/2014/main" id="{35DA1924-A825-AAA1-84F1-7C7EEA267B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grpSp>
        <p:nvGrpSpPr>
          <p:cNvPr id="42" name="组合 41">
            <a:extLst>
              <a:ext uri="{FF2B5EF4-FFF2-40B4-BE49-F238E27FC236}">
                <a16:creationId xmlns:a16="http://schemas.microsoft.com/office/drawing/2014/main" id="{264577DF-067B-078E-98D5-D39224247994}"/>
              </a:ext>
            </a:extLst>
          </p:cNvPr>
          <p:cNvGrpSpPr/>
          <p:nvPr/>
        </p:nvGrpSpPr>
        <p:grpSpPr>
          <a:xfrm>
            <a:off x="309513" y="770247"/>
            <a:ext cx="4192682" cy="461665"/>
            <a:chOff x="934400" y="936575"/>
            <a:chExt cx="4192682" cy="461666"/>
          </a:xfrm>
        </p:grpSpPr>
        <p:sp>
          <p:nvSpPr>
            <p:cNvPr id="43" name="文本框 42">
              <a:extLst>
                <a:ext uri="{FF2B5EF4-FFF2-40B4-BE49-F238E27FC236}">
                  <a16:creationId xmlns:a16="http://schemas.microsoft.com/office/drawing/2014/main" id="{061E1709-E690-4961-6CA3-B7731DB502BE}"/>
                </a:ext>
              </a:extLst>
            </p:cNvPr>
            <p:cNvSpPr txBox="1"/>
            <p:nvPr/>
          </p:nvSpPr>
          <p:spPr>
            <a:xfrm>
              <a:off x="1065521" y="936575"/>
              <a:ext cx="4061561" cy="461666"/>
            </a:xfrm>
            <a:prstGeom prst="rect">
              <a:avLst/>
            </a:prstGeom>
            <a:noFill/>
          </p:spPr>
          <p:txBody>
            <a:bodyPr wrap="none" rtlCol="0">
              <a:spAutoFit/>
            </a:bodyPr>
            <a:lstStyle/>
            <a:p>
              <a:r>
                <a:rPr lang="fr-FR" altLang="zh-CN" sz="2400" b="1" dirty="0">
                  <a:solidFill>
                    <a:srgbClr val="0E419C"/>
                  </a:solidFill>
                </a:rPr>
                <a:t>Redis</a:t>
              </a:r>
              <a:r>
                <a:rPr lang="zh-CN" altLang="en-US" sz="2400" b="1" dirty="0">
                  <a:solidFill>
                    <a:srgbClr val="0E419C"/>
                  </a:solidFill>
                </a:rPr>
                <a:t>在</a:t>
              </a:r>
              <a:r>
                <a:rPr lang="fr-FR" altLang="zh-CN" sz="2400" b="1" dirty="0">
                  <a:solidFill>
                    <a:srgbClr val="0E419C"/>
                  </a:solidFill>
                </a:rPr>
                <a:t>Java Web</a:t>
              </a:r>
              <a:r>
                <a:rPr lang="zh-CN" altLang="en-US" sz="2400" b="1" dirty="0">
                  <a:solidFill>
                    <a:srgbClr val="0E419C"/>
                  </a:solidFill>
                </a:rPr>
                <a:t>中的应用</a:t>
              </a:r>
            </a:p>
          </p:txBody>
        </p:sp>
        <p:sp>
          <p:nvSpPr>
            <p:cNvPr id="44" name="矩形 43">
              <a:extLst>
                <a:ext uri="{FF2B5EF4-FFF2-40B4-BE49-F238E27FC236}">
                  <a16:creationId xmlns:a16="http://schemas.microsoft.com/office/drawing/2014/main" id="{5865F277-B4BD-BEA1-F26E-BFCA17F45751}"/>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示&#10;&#10;中度可信度描述已自动生成">
            <a:extLst>
              <a:ext uri="{FF2B5EF4-FFF2-40B4-BE49-F238E27FC236}">
                <a16:creationId xmlns:a16="http://schemas.microsoft.com/office/drawing/2014/main" id="{32354129-39DC-C1D6-AE92-EBF91CE9B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2777" y="2200758"/>
            <a:ext cx="5104784" cy="4392488"/>
          </a:xfrm>
          <a:prstGeom prst="rect">
            <a:avLst/>
          </a:prstGeom>
        </p:spPr>
      </p:pic>
    </p:spTree>
    <p:extLst>
      <p:ext uri="{BB962C8B-B14F-4D97-AF65-F5344CB8AC3E}">
        <p14:creationId xmlns:p14="http://schemas.microsoft.com/office/powerpoint/2010/main" val="391245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39279" y="1378706"/>
            <a:ext cx="11380252" cy="612480"/>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cs typeface="+mn-ea"/>
                <a:sym typeface="+mn-lt"/>
              </a:rPr>
              <a:t>  </a:t>
            </a:r>
            <a:r>
              <a:rPr lang="zh-CN" altLang="en-US" sz="2400" b="1" dirty="0">
                <a:cs typeface="+mn-ea"/>
                <a:sym typeface="+mn-lt"/>
              </a:rPr>
              <a:t>缓存</a:t>
            </a:r>
          </a:p>
        </p:txBody>
      </p:sp>
      <p:grpSp>
        <p:nvGrpSpPr>
          <p:cNvPr id="25" name="组合 24">
            <a:extLst>
              <a:ext uri="{FF2B5EF4-FFF2-40B4-BE49-F238E27FC236}">
                <a16:creationId xmlns:a16="http://schemas.microsoft.com/office/drawing/2014/main" id="{1CCA95B7-2AA8-4D29-0F62-5ACCD37E2FC5}"/>
              </a:ext>
            </a:extLst>
          </p:cNvPr>
          <p:cNvGrpSpPr/>
          <p:nvPr/>
        </p:nvGrpSpPr>
        <p:grpSpPr>
          <a:xfrm>
            <a:off x="0" y="1"/>
            <a:ext cx="12192000" cy="711200"/>
            <a:chOff x="0" y="1"/>
            <a:chExt cx="12192000" cy="711200"/>
          </a:xfrm>
        </p:grpSpPr>
        <p:sp>
          <p:nvSpPr>
            <p:cNvPr id="26" name="矩形 25">
              <a:extLst>
                <a:ext uri="{FF2B5EF4-FFF2-40B4-BE49-F238E27FC236}">
                  <a16:creationId xmlns:a16="http://schemas.microsoft.com/office/drawing/2014/main" id="{0D055E18-9C5B-86B9-803D-3432C4D986D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7AAF3372-7208-BFF2-4601-EEF4490AB348}"/>
                </a:ext>
              </a:extLst>
            </p:cNvPr>
            <p:cNvGrpSpPr/>
            <p:nvPr/>
          </p:nvGrpSpPr>
          <p:grpSpPr>
            <a:xfrm>
              <a:off x="7293881" y="159473"/>
              <a:ext cx="4562960" cy="369332"/>
              <a:chOff x="6950981" y="299173"/>
              <a:chExt cx="4562960" cy="369332"/>
            </a:xfrm>
          </p:grpSpPr>
          <p:sp>
            <p:nvSpPr>
              <p:cNvPr id="29" name="文本框 28">
                <a:extLst>
                  <a:ext uri="{FF2B5EF4-FFF2-40B4-BE49-F238E27FC236}">
                    <a16:creationId xmlns:a16="http://schemas.microsoft.com/office/drawing/2014/main" id="{62FA2C03-2227-04B8-3D3E-98A71C1EA72D}"/>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30" name="文本框 29">
                <a:extLst>
                  <a:ext uri="{FF2B5EF4-FFF2-40B4-BE49-F238E27FC236}">
                    <a16:creationId xmlns:a16="http://schemas.microsoft.com/office/drawing/2014/main" id="{0CF94581-F73B-CABE-CB95-B879E9B24DBE}"/>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31" name="文本框 30">
                <a:extLst>
                  <a:ext uri="{FF2B5EF4-FFF2-40B4-BE49-F238E27FC236}">
                    <a16:creationId xmlns:a16="http://schemas.microsoft.com/office/drawing/2014/main" id="{38165041-719B-AB9A-39C7-20104802E8CF}"/>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39" name="直接连接符 38">
                <a:extLst>
                  <a:ext uri="{FF2B5EF4-FFF2-40B4-BE49-F238E27FC236}">
                    <a16:creationId xmlns:a16="http://schemas.microsoft.com/office/drawing/2014/main" id="{126864E8-9905-5039-12E2-B4A0AC62A0C5}"/>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AABC4C5-7BC3-6574-B967-296215FEC59E}"/>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等腰三角形 27">
              <a:extLst>
                <a:ext uri="{FF2B5EF4-FFF2-40B4-BE49-F238E27FC236}">
                  <a16:creationId xmlns:a16="http://schemas.microsoft.com/office/drawing/2014/main" id="{4828F505-2ABA-7C0C-B265-7171486D576F}"/>
                </a:ext>
              </a:extLst>
            </p:cNvPr>
            <p:cNvSpPr/>
            <p:nvPr/>
          </p:nvSpPr>
          <p:spPr>
            <a:xfrm>
              <a:off x="916584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形 40">
            <a:extLst>
              <a:ext uri="{FF2B5EF4-FFF2-40B4-BE49-F238E27FC236}">
                <a16:creationId xmlns:a16="http://schemas.microsoft.com/office/drawing/2014/main" id="{35DA1924-A825-AAA1-84F1-7C7EEA267B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grpSp>
        <p:nvGrpSpPr>
          <p:cNvPr id="42" name="组合 41">
            <a:extLst>
              <a:ext uri="{FF2B5EF4-FFF2-40B4-BE49-F238E27FC236}">
                <a16:creationId xmlns:a16="http://schemas.microsoft.com/office/drawing/2014/main" id="{264577DF-067B-078E-98D5-D39224247994}"/>
              </a:ext>
            </a:extLst>
          </p:cNvPr>
          <p:cNvGrpSpPr/>
          <p:nvPr/>
        </p:nvGrpSpPr>
        <p:grpSpPr>
          <a:xfrm>
            <a:off x="309513" y="770247"/>
            <a:ext cx="4192682" cy="461665"/>
            <a:chOff x="934400" y="936575"/>
            <a:chExt cx="4192682" cy="461666"/>
          </a:xfrm>
        </p:grpSpPr>
        <p:sp>
          <p:nvSpPr>
            <p:cNvPr id="43" name="文本框 42">
              <a:extLst>
                <a:ext uri="{FF2B5EF4-FFF2-40B4-BE49-F238E27FC236}">
                  <a16:creationId xmlns:a16="http://schemas.microsoft.com/office/drawing/2014/main" id="{061E1709-E690-4961-6CA3-B7731DB502BE}"/>
                </a:ext>
              </a:extLst>
            </p:cNvPr>
            <p:cNvSpPr txBox="1"/>
            <p:nvPr/>
          </p:nvSpPr>
          <p:spPr>
            <a:xfrm>
              <a:off x="1065521" y="936575"/>
              <a:ext cx="4061561" cy="461666"/>
            </a:xfrm>
            <a:prstGeom prst="rect">
              <a:avLst/>
            </a:prstGeom>
            <a:noFill/>
          </p:spPr>
          <p:txBody>
            <a:bodyPr wrap="none" rtlCol="0">
              <a:spAutoFit/>
            </a:bodyPr>
            <a:lstStyle/>
            <a:p>
              <a:r>
                <a:rPr lang="fr-FR" altLang="zh-CN" sz="2400" b="1" dirty="0">
                  <a:solidFill>
                    <a:srgbClr val="0E419C"/>
                  </a:solidFill>
                </a:rPr>
                <a:t>Redis</a:t>
              </a:r>
              <a:r>
                <a:rPr lang="zh-CN" altLang="en-US" sz="2400" b="1" dirty="0">
                  <a:solidFill>
                    <a:srgbClr val="0E419C"/>
                  </a:solidFill>
                </a:rPr>
                <a:t>在</a:t>
              </a:r>
              <a:r>
                <a:rPr lang="fr-FR" altLang="zh-CN" sz="2400" b="1" dirty="0">
                  <a:solidFill>
                    <a:srgbClr val="0E419C"/>
                  </a:solidFill>
                </a:rPr>
                <a:t>Java Web</a:t>
              </a:r>
              <a:r>
                <a:rPr lang="zh-CN" altLang="en-US" sz="2400" b="1" dirty="0">
                  <a:solidFill>
                    <a:srgbClr val="0E419C"/>
                  </a:solidFill>
                </a:rPr>
                <a:t>中的应用</a:t>
              </a:r>
            </a:p>
          </p:txBody>
        </p:sp>
        <p:sp>
          <p:nvSpPr>
            <p:cNvPr id="44" name="矩形 43">
              <a:extLst>
                <a:ext uri="{FF2B5EF4-FFF2-40B4-BE49-F238E27FC236}">
                  <a16:creationId xmlns:a16="http://schemas.microsoft.com/office/drawing/2014/main" id="{5865F277-B4BD-BEA1-F26E-BFCA17F45751}"/>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A03FDDD-49FF-7FF4-C216-B1AF132F3B47}"/>
              </a:ext>
            </a:extLst>
          </p:cNvPr>
          <p:cNvPicPr>
            <a:picLocks noChangeAspect="1"/>
          </p:cNvPicPr>
          <p:nvPr/>
        </p:nvPicPr>
        <p:blipFill>
          <a:blip r:embed="rId5"/>
          <a:stretch>
            <a:fillRect/>
          </a:stretch>
        </p:blipFill>
        <p:spPr>
          <a:xfrm>
            <a:off x="1116850" y="2658691"/>
            <a:ext cx="9825109" cy="3300437"/>
          </a:xfrm>
          <a:prstGeom prst="rect">
            <a:avLst/>
          </a:prstGeom>
        </p:spPr>
      </p:pic>
    </p:spTree>
    <p:extLst>
      <p:ext uri="{BB962C8B-B14F-4D97-AF65-F5344CB8AC3E}">
        <p14:creationId xmlns:p14="http://schemas.microsoft.com/office/powerpoint/2010/main" val="104288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1" y="2389043"/>
            <a:ext cx="12215105" cy="2079915"/>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dirty="0">
              <a:solidFill>
                <a:srgbClr val="FFFFFF"/>
              </a:solidFill>
              <a:cs typeface="+mn-ea"/>
              <a:sym typeface="+mn-lt"/>
            </a:endParaRPr>
          </a:p>
        </p:txBody>
      </p:sp>
      <p:grpSp>
        <p:nvGrpSpPr>
          <p:cNvPr id="2" name="组合 1"/>
          <p:cNvGrpSpPr/>
          <p:nvPr/>
        </p:nvGrpSpPr>
        <p:grpSpPr>
          <a:xfrm>
            <a:off x="4618673" y="3083379"/>
            <a:ext cx="2954655" cy="1238762"/>
            <a:chOff x="980119" y="2267746"/>
            <a:chExt cx="2954654" cy="1238761"/>
          </a:xfrm>
        </p:grpSpPr>
        <p:sp>
          <p:nvSpPr>
            <p:cNvPr id="7" name="文本框 6"/>
            <p:cNvSpPr txBox="1"/>
            <p:nvPr/>
          </p:nvSpPr>
          <p:spPr>
            <a:xfrm>
              <a:off x="980119" y="2267746"/>
              <a:ext cx="2954654" cy="830996"/>
            </a:xfrm>
            <a:prstGeom prst="rect">
              <a:avLst/>
            </a:prstGeom>
            <a:noFill/>
          </p:spPr>
          <p:txBody>
            <a:bodyPr wrap="none" rtlCol="0">
              <a:spAutoFit/>
            </a:bodyPr>
            <a:lstStyle/>
            <a:p>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项目演示</a:t>
              </a:r>
            </a:p>
          </p:txBody>
        </p:sp>
        <p:sp>
          <p:nvSpPr>
            <p:cNvPr id="8" name="文本框 7"/>
            <p:cNvSpPr txBox="1"/>
            <p:nvPr/>
          </p:nvSpPr>
          <p:spPr>
            <a:xfrm>
              <a:off x="1241567" y="3198730"/>
              <a:ext cx="2193228" cy="307777"/>
            </a:xfrm>
            <a:prstGeom prst="rect">
              <a:avLst/>
            </a:prstGeom>
            <a:noFill/>
          </p:spPr>
          <p:txBody>
            <a:bodyPr wrap="none" rtlCol="0">
              <a:spAutoFit/>
            </a:bodyPr>
            <a:lstStyle/>
            <a:p>
              <a:r>
                <a:rPr lang="en-US" altLang="zh-CN" sz="1400" spc="600" dirty="0">
                  <a:solidFill>
                    <a:schemeClr val="bg1"/>
                  </a:solidFill>
                  <a:cs typeface="+mn-ea"/>
                  <a:sym typeface="+mn-lt"/>
                </a:rPr>
                <a:t>Project Demo</a:t>
              </a:r>
            </a:p>
          </p:txBody>
        </p:sp>
      </p:grpSp>
      <p:grpSp>
        <p:nvGrpSpPr>
          <p:cNvPr id="3" name="组合 2"/>
          <p:cNvGrpSpPr/>
          <p:nvPr/>
        </p:nvGrpSpPr>
        <p:grpSpPr>
          <a:xfrm flipV="1">
            <a:off x="5211363" y="1431669"/>
            <a:ext cx="1530747" cy="1501387"/>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300" dirty="0">
                <a:solidFill>
                  <a:srgbClr val="FFFFFF"/>
                </a:solidFill>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4400" dirty="0">
                <a:solidFill>
                  <a:srgbClr val="0E419C"/>
                </a:solidFill>
                <a:cs typeface="+mn-ea"/>
                <a:sym typeface="+mn-lt"/>
              </a:endParaRPr>
            </a:p>
          </p:txBody>
        </p:sp>
      </p:grpSp>
      <p:sp>
        <p:nvSpPr>
          <p:cNvPr id="5" name="文本框 4"/>
          <p:cNvSpPr txBox="1"/>
          <p:nvPr/>
        </p:nvSpPr>
        <p:spPr>
          <a:xfrm>
            <a:off x="5640786" y="1548353"/>
            <a:ext cx="655949" cy="1107996"/>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3</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pic>
        <p:nvPicPr>
          <p:cNvPr id="6" name="图片 5" descr="图片包含 游戏机, 盒子&#10;&#10;描述已自动生成">
            <a:extLst>
              <a:ext uri="{FF2B5EF4-FFF2-40B4-BE49-F238E27FC236}">
                <a16:creationId xmlns:a16="http://schemas.microsoft.com/office/drawing/2014/main" id="{ABE59BC8-4C69-BF3A-FE92-B8CC196CC5BE}"/>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33" r="7706"/>
          <a:stretch>
            <a:fillRect/>
          </a:stretch>
        </p:blipFill>
        <p:spPr>
          <a:xfrm>
            <a:off x="-30857" y="4559396"/>
            <a:ext cx="12192000" cy="2374900"/>
          </a:xfrm>
          <a:prstGeom prst="rect">
            <a:avLst/>
          </a:prstGeom>
        </p:spPr>
      </p:pic>
    </p:spTree>
    <p:extLst>
      <p:ext uri="{BB962C8B-B14F-4D97-AF65-F5344CB8AC3E}">
        <p14:creationId xmlns:p14="http://schemas.microsoft.com/office/powerpoint/2010/main" val="4279277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6189676" y="1399456"/>
            <a:ext cx="4724400" cy="4724400"/>
            <a:chOff x="3733800" y="1066800"/>
            <a:chExt cx="4724400" cy="4724400"/>
          </a:xfrm>
        </p:grpSpPr>
        <p:sp>
          <p:nvSpPr>
            <p:cNvPr id="56" name="弧形 55"/>
            <p:cNvSpPr/>
            <p:nvPr/>
          </p:nvSpPr>
          <p:spPr>
            <a:xfrm>
              <a:off x="4013200" y="1346200"/>
              <a:ext cx="4165600" cy="4165600"/>
            </a:xfrm>
            <a:prstGeom prst="arc">
              <a:avLst>
                <a:gd name="adj1" fmla="val 0"/>
                <a:gd name="adj2" fmla="val 16200000"/>
              </a:avLst>
            </a:prstGeom>
            <a:ln w="101600" cap="rnd">
              <a:solidFill>
                <a:srgbClr val="0E419C"/>
              </a:solidFill>
              <a:round/>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zh-CN" altLang="en-US" dirty="0">
                <a:solidFill>
                  <a:srgbClr val="0E419C"/>
                </a:solidFill>
                <a:cs typeface="+mn-ea"/>
                <a:sym typeface="+mn-lt"/>
              </a:endParaRPr>
            </a:p>
          </p:txBody>
        </p:sp>
        <p:sp>
          <p:nvSpPr>
            <p:cNvPr id="57" name="椭圆 56"/>
            <p:cNvSpPr/>
            <p:nvPr/>
          </p:nvSpPr>
          <p:spPr>
            <a:xfrm>
              <a:off x="3733800" y="1066800"/>
              <a:ext cx="4724400" cy="4724400"/>
            </a:xfrm>
            <a:prstGeom prst="ellipse">
              <a:avLst/>
            </a:prstGeom>
            <a:ln w="25400" cap="rnd">
              <a:solidFill>
                <a:srgbClr val="D5D5D5"/>
              </a:solidFill>
              <a:prstDash val="dash"/>
              <a:round/>
            </a:ln>
            <a:effectLst>
              <a:outerShdw blurRad="2540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zh-CN" altLang="en-US">
                <a:solidFill>
                  <a:prstClr val="black"/>
                </a:solidFill>
                <a:cs typeface="+mn-ea"/>
                <a:sym typeface="+mn-lt"/>
              </a:endParaRPr>
            </a:p>
          </p:txBody>
        </p:sp>
      </p:grpSp>
      <p:grpSp>
        <p:nvGrpSpPr>
          <p:cNvPr id="58" name="组合 57"/>
          <p:cNvGrpSpPr/>
          <p:nvPr/>
        </p:nvGrpSpPr>
        <p:grpSpPr>
          <a:xfrm>
            <a:off x="6096001" y="3583856"/>
            <a:ext cx="4911753" cy="355600"/>
            <a:chOff x="3640124" y="3251200"/>
            <a:chExt cx="4911753" cy="355600"/>
          </a:xfrm>
        </p:grpSpPr>
        <p:sp>
          <p:nvSpPr>
            <p:cNvPr id="59" name="任意多边形: 形状 58"/>
            <p:cNvSpPr/>
            <p:nvPr/>
          </p:nvSpPr>
          <p:spPr>
            <a:xfrm>
              <a:off x="8001000" y="3251200"/>
              <a:ext cx="550877" cy="355600"/>
            </a:xfrm>
            <a:custGeom>
              <a:avLst/>
              <a:gdLst>
                <a:gd name="connsiteX0" fmla="*/ 177800 w 550877"/>
                <a:gd name="connsiteY0" fmla="*/ 0 h 355600"/>
                <a:gd name="connsiteX1" fmla="*/ 341628 w 550877"/>
                <a:gd name="connsiteY1" fmla="*/ 108592 h 355600"/>
                <a:gd name="connsiteX2" fmla="*/ 350985 w 550877"/>
                <a:gd name="connsiteY2" fmla="*/ 154941 h 355600"/>
                <a:gd name="connsiteX3" fmla="*/ 528017 w 550877"/>
                <a:gd name="connsiteY3" fmla="*/ 154941 h 355600"/>
                <a:gd name="connsiteX4" fmla="*/ 550877 w 550877"/>
                <a:gd name="connsiteY4" fmla="*/ 177801 h 355600"/>
                <a:gd name="connsiteX5" fmla="*/ 550876 w 550877"/>
                <a:gd name="connsiteY5" fmla="*/ 177801 h 355600"/>
                <a:gd name="connsiteX6" fmla="*/ 528016 w 550877"/>
                <a:gd name="connsiteY6" fmla="*/ 200661 h 355600"/>
                <a:gd name="connsiteX7" fmla="*/ 350985 w 550877"/>
                <a:gd name="connsiteY7" fmla="*/ 200660 h 355600"/>
                <a:gd name="connsiteX8" fmla="*/ 341628 w 550877"/>
                <a:gd name="connsiteY8" fmla="*/ 247008 h 355600"/>
                <a:gd name="connsiteX9" fmla="*/ 177800 w 550877"/>
                <a:gd name="connsiteY9" fmla="*/ 355600 h 355600"/>
                <a:gd name="connsiteX10" fmla="*/ 0 w 550877"/>
                <a:gd name="connsiteY10" fmla="*/ 177800 h 355600"/>
                <a:gd name="connsiteX11" fmla="*/ 177800 w 550877"/>
                <a:gd name="connsiteY11"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877" h="355600">
                  <a:moveTo>
                    <a:pt x="177800" y="0"/>
                  </a:moveTo>
                  <a:cubicBezTo>
                    <a:pt x="251447" y="0"/>
                    <a:pt x="314636" y="44777"/>
                    <a:pt x="341628" y="108592"/>
                  </a:cubicBezTo>
                  <a:lnTo>
                    <a:pt x="350985" y="154941"/>
                  </a:lnTo>
                  <a:lnTo>
                    <a:pt x="528017" y="154941"/>
                  </a:lnTo>
                  <a:cubicBezTo>
                    <a:pt x="540642" y="154941"/>
                    <a:pt x="550877" y="165176"/>
                    <a:pt x="550877" y="177801"/>
                  </a:cubicBezTo>
                  <a:lnTo>
                    <a:pt x="550876" y="177801"/>
                  </a:lnTo>
                  <a:cubicBezTo>
                    <a:pt x="550876" y="190426"/>
                    <a:pt x="540641" y="200661"/>
                    <a:pt x="528016" y="200661"/>
                  </a:cubicBezTo>
                  <a:lnTo>
                    <a:pt x="350985" y="200660"/>
                  </a:lnTo>
                  <a:lnTo>
                    <a:pt x="341628" y="247008"/>
                  </a:lnTo>
                  <a:cubicBezTo>
                    <a:pt x="314636" y="310823"/>
                    <a:pt x="251447" y="355600"/>
                    <a:pt x="177800" y="355600"/>
                  </a:cubicBezTo>
                  <a:cubicBezTo>
                    <a:pt x="79604" y="355600"/>
                    <a:pt x="0" y="275996"/>
                    <a:pt x="0" y="177800"/>
                  </a:cubicBezTo>
                  <a:cubicBezTo>
                    <a:pt x="0" y="79604"/>
                    <a:pt x="79604" y="0"/>
                    <a:pt x="177800" y="0"/>
                  </a:cubicBezTo>
                  <a:close/>
                </a:path>
              </a:pathLst>
            </a:custGeom>
            <a:solidFill>
              <a:schemeClr val="bg1"/>
            </a:solidFill>
            <a:ln>
              <a:noFill/>
            </a:ln>
            <a:effectLst>
              <a:outerShdw blurRad="254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zh-CN" altLang="en-US">
                <a:solidFill>
                  <a:prstClr val="white"/>
                </a:solidFill>
                <a:cs typeface="+mn-ea"/>
                <a:sym typeface="+mn-lt"/>
              </a:endParaRPr>
            </a:p>
          </p:txBody>
        </p:sp>
        <p:sp>
          <p:nvSpPr>
            <p:cNvPr id="60" name="任意多边形: 形状 59"/>
            <p:cNvSpPr/>
            <p:nvPr/>
          </p:nvSpPr>
          <p:spPr>
            <a:xfrm flipH="1">
              <a:off x="3640124" y="3251200"/>
              <a:ext cx="550877" cy="355600"/>
            </a:xfrm>
            <a:custGeom>
              <a:avLst/>
              <a:gdLst>
                <a:gd name="connsiteX0" fmla="*/ 177800 w 550877"/>
                <a:gd name="connsiteY0" fmla="*/ 0 h 355600"/>
                <a:gd name="connsiteX1" fmla="*/ 341628 w 550877"/>
                <a:gd name="connsiteY1" fmla="*/ 108592 h 355600"/>
                <a:gd name="connsiteX2" fmla="*/ 350985 w 550877"/>
                <a:gd name="connsiteY2" fmla="*/ 154941 h 355600"/>
                <a:gd name="connsiteX3" fmla="*/ 528017 w 550877"/>
                <a:gd name="connsiteY3" fmla="*/ 154941 h 355600"/>
                <a:gd name="connsiteX4" fmla="*/ 550877 w 550877"/>
                <a:gd name="connsiteY4" fmla="*/ 177801 h 355600"/>
                <a:gd name="connsiteX5" fmla="*/ 550876 w 550877"/>
                <a:gd name="connsiteY5" fmla="*/ 177801 h 355600"/>
                <a:gd name="connsiteX6" fmla="*/ 528016 w 550877"/>
                <a:gd name="connsiteY6" fmla="*/ 200661 h 355600"/>
                <a:gd name="connsiteX7" fmla="*/ 350985 w 550877"/>
                <a:gd name="connsiteY7" fmla="*/ 200660 h 355600"/>
                <a:gd name="connsiteX8" fmla="*/ 341628 w 550877"/>
                <a:gd name="connsiteY8" fmla="*/ 247008 h 355600"/>
                <a:gd name="connsiteX9" fmla="*/ 177800 w 550877"/>
                <a:gd name="connsiteY9" fmla="*/ 355600 h 355600"/>
                <a:gd name="connsiteX10" fmla="*/ 0 w 550877"/>
                <a:gd name="connsiteY10" fmla="*/ 177800 h 355600"/>
                <a:gd name="connsiteX11" fmla="*/ 177800 w 550877"/>
                <a:gd name="connsiteY11"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877" h="355600">
                  <a:moveTo>
                    <a:pt x="177800" y="0"/>
                  </a:moveTo>
                  <a:cubicBezTo>
                    <a:pt x="251447" y="0"/>
                    <a:pt x="314636" y="44777"/>
                    <a:pt x="341628" y="108592"/>
                  </a:cubicBezTo>
                  <a:lnTo>
                    <a:pt x="350985" y="154941"/>
                  </a:lnTo>
                  <a:lnTo>
                    <a:pt x="528017" y="154941"/>
                  </a:lnTo>
                  <a:cubicBezTo>
                    <a:pt x="540642" y="154941"/>
                    <a:pt x="550877" y="165176"/>
                    <a:pt x="550877" y="177801"/>
                  </a:cubicBezTo>
                  <a:lnTo>
                    <a:pt x="550876" y="177801"/>
                  </a:lnTo>
                  <a:cubicBezTo>
                    <a:pt x="550876" y="190426"/>
                    <a:pt x="540641" y="200661"/>
                    <a:pt x="528016" y="200661"/>
                  </a:cubicBezTo>
                  <a:lnTo>
                    <a:pt x="350985" y="200660"/>
                  </a:lnTo>
                  <a:lnTo>
                    <a:pt x="341628" y="247008"/>
                  </a:lnTo>
                  <a:cubicBezTo>
                    <a:pt x="314636" y="310823"/>
                    <a:pt x="251447" y="355600"/>
                    <a:pt x="177800" y="355600"/>
                  </a:cubicBezTo>
                  <a:cubicBezTo>
                    <a:pt x="79604" y="355600"/>
                    <a:pt x="0" y="275996"/>
                    <a:pt x="0" y="177800"/>
                  </a:cubicBezTo>
                  <a:cubicBezTo>
                    <a:pt x="0" y="79604"/>
                    <a:pt x="79604" y="0"/>
                    <a:pt x="177800" y="0"/>
                  </a:cubicBezTo>
                  <a:close/>
                </a:path>
              </a:pathLst>
            </a:custGeom>
            <a:noFill/>
            <a:ln>
              <a:noFill/>
            </a:ln>
            <a:effectLst>
              <a:outerShdw blurRad="254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zh-CN" altLang="en-US">
                <a:solidFill>
                  <a:prstClr val="white"/>
                </a:solidFill>
                <a:cs typeface="+mn-ea"/>
                <a:sym typeface="+mn-lt"/>
              </a:endParaRPr>
            </a:p>
          </p:txBody>
        </p:sp>
      </p:grpSp>
      <p:sp>
        <p:nvSpPr>
          <p:cNvPr id="61" name="文本框 60"/>
          <p:cNvSpPr txBox="1"/>
          <p:nvPr/>
        </p:nvSpPr>
        <p:spPr>
          <a:xfrm>
            <a:off x="6946421" y="2667588"/>
            <a:ext cx="3505200" cy="1569660"/>
          </a:xfrm>
          <a:prstGeom prst="rect">
            <a:avLst/>
          </a:prstGeom>
          <a:noFill/>
        </p:spPr>
        <p:txBody>
          <a:bodyPr wrap="square" rtlCol="0">
            <a:spAutoFit/>
          </a:bodyPr>
          <a:lstStyle/>
          <a:p>
            <a:pPr algn="ctr" defTabSz="914377">
              <a:defRPr/>
            </a:pPr>
            <a:r>
              <a:rPr lang="en-US" altLang="zh-CN" sz="9600" dirty="0">
                <a:solidFill>
                  <a:srgbClr val="0E419C"/>
                </a:solidFill>
                <a:cs typeface="+mn-ea"/>
                <a:sym typeface="+mn-lt"/>
              </a:rPr>
              <a:t>75</a:t>
            </a:r>
            <a:r>
              <a:rPr lang="en-US" altLang="zh-CN" sz="5400" dirty="0">
                <a:solidFill>
                  <a:prstClr val="black"/>
                </a:solidFill>
                <a:cs typeface="+mn-ea"/>
                <a:sym typeface="+mn-lt"/>
              </a:rPr>
              <a:t>%</a:t>
            </a:r>
            <a:endParaRPr lang="zh-CN" altLang="en-US" sz="9600" dirty="0">
              <a:solidFill>
                <a:prstClr val="black"/>
              </a:solidFill>
              <a:cs typeface="+mn-ea"/>
              <a:sym typeface="+mn-lt"/>
            </a:endParaRPr>
          </a:p>
        </p:txBody>
      </p:sp>
      <p:sp>
        <p:nvSpPr>
          <p:cNvPr id="62" name="文本框 61"/>
          <p:cNvSpPr txBox="1"/>
          <p:nvPr/>
        </p:nvSpPr>
        <p:spPr>
          <a:xfrm>
            <a:off x="6799276" y="4074223"/>
            <a:ext cx="3505200" cy="584775"/>
          </a:xfrm>
          <a:prstGeom prst="rect">
            <a:avLst/>
          </a:prstGeom>
          <a:noFill/>
        </p:spPr>
        <p:txBody>
          <a:bodyPr wrap="square" rtlCol="0">
            <a:spAutoFit/>
          </a:bodyPr>
          <a:lstStyle/>
          <a:p>
            <a:pPr algn="ctr" defTabSz="914377">
              <a:defRPr/>
            </a:pPr>
            <a:r>
              <a:rPr lang="zh-CN" altLang="en-US" sz="3200" dirty="0">
                <a:solidFill>
                  <a:prstClr val="black"/>
                </a:solidFill>
                <a:cs typeface="+mn-ea"/>
                <a:sym typeface="+mn-lt"/>
              </a:rPr>
              <a:t>实施进度</a:t>
            </a:r>
          </a:p>
        </p:txBody>
      </p:sp>
      <p:cxnSp>
        <p:nvCxnSpPr>
          <p:cNvPr id="64" name="直接连接符 63"/>
          <p:cNvCxnSpPr/>
          <p:nvPr/>
        </p:nvCxnSpPr>
        <p:spPr>
          <a:xfrm>
            <a:off x="1534759" y="2530551"/>
            <a:ext cx="0" cy="3804307"/>
          </a:xfrm>
          <a:prstGeom prst="line">
            <a:avLst/>
          </a:prstGeom>
          <a:ln w="19050">
            <a:gradFill>
              <a:gsLst>
                <a:gs pos="100000">
                  <a:schemeClr val="tx1">
                    <a:alpha val="0"/>
                  </a:schemeClr>
                </a:gs>
                <a:gs pos="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1428505" y="2357874"/>
            <a:ext cx="212511" cy="212511"/>
            <a:chOff x="1007133" y="1965171"/>
            <a:chExt cx="212510" cy="212510"/>
          </a:xfrm>
        </p:grpSpPr>
        <p:sp>
          <p:nvSpPr>
            <p:cNvPr id="66" name="椭圆 65"/>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67" name="椭圆 66"/>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68" name="椭圆 67"/>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grpSp>
      <p:grpSp>
        <p:nvGrpSpPr>
          <p:cNvPr id="69" name="组合 68"/>
          <p:cNvGrpSpPr/>
          <p:nvPr/>
        </p:nvGrpSpPr>
        <p:grpSpPr>
          <a:xfrm>
            <a:off x="1817258" y="2315373"/>
            <a:ext cx="3047337" cy="719608"/>
            <a:chOff x="1234031" y="1873695"/>
            <a:chExt cx="3047337" cy="719608"/>
          </a:xfrm>
        </p:grpSpPr>
        <p:sp>
          <p:nvSpPr>
            <p:cNvPr id="70" name="品牌价值体系建立…"/>
            <p:cNvSpPr txBox="1"/>
            <p:nvPr/>
          </p:nvSpPr>
          <p:spPr>
            <a:xfrm>
              <a:off x="1334130" y="2234230"/>
              <a:ext cx="2947238" cy="359073"/>
            </a:xfrm>
            <a:prstGeom prst="rect">
              <a:avLst/>
            </a:prstGeom>
            <a:ln w="12700">
              <a:miter lim="400000"/>
            </a:ln>
          </p:spPr>
          <p:txBody>
            <a:bodyPr wrap="square" lIns="25400" tIns="25400" rIns="25400" bIns="25400" anchor="ctr">
              <a:spAutoFit/>
            </a:bodyPr>
            <a:lstStyle/>
            <a:p>
              <a:pPr algn="just" defTabSz="914377">
                <a:defRPr>
                  <a:latin typeface="Lantinghei SC Extralight"/>
                  <a:ea typeface="Lantinghei SC Extralight"/>
                  <a:cs typeface="Lantinghei SC Extralight"/>
                  <a:sym typeface="Lantinghei SC Extralight"/>
                </a:defRPr>
              </a:pPr>
              <a:r>
                <a:rPr lang="zh-CN" altLang="en-US" sz="2000" noProof="1">
                  <a:solidFill>
                    <a:prstClr val="black"/>
                  </a:solidFill>
                  <a:cs typeface="+mn-ea"/>
                  <a:sym typeface="+mn-lt"/>
                </a:rPr>
                <a:t>项目框架</a:t>
              </a:r>
            </a:p>
          </p:txBody>
        </p:sp>
        <p:grpSp>
          <p:nvGrpSpPr>
            <p:cNvPr id="71" name="组合 70"/>
            <p:cNvGrpSpPr/>
            <p:nvPr/>
          </p:nvGrpSpPr>
          <p:grpSpPr>
            <a:xfrm>
              <a:off x="1234031" y="1873695"/>
              <a:ext cx="1151982" cy="297517"/>
              <a:chOff x="1234031" y="1849520"/>
              <a:chExt cx="1151982" cy="297517"/>
            </a:xfrm>
          </p:grpSpPr>
          <p:sp>
            <p:nvSpPr>
              <p:cNvPr id="72" name="矩形: 圆角 71"/>
              <p:cNvSpPr/>
              <p:nvPr/>
            </p:nvSpPr>
            <p:spPr>
              <a:xfrm>
                <a:off x="1234031" y="1849521"/>
                <a:ext cx="1151982" cy="297516"/>
              </a:xfrm>
              <a:prstGeom prst="roundRect">
                <a:avLst>
                  <a:gd name="adj" fmla="val 50000"/>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3200">
                  <a:solidFill>
                    <a:prstClr val="white"/>
                  </a:solidFill>
                  <a:cs typeface="+mn-ea"/>
                  <a:sym typeface="+mn-lt"/>
                </a:endParaRPr>
              </a:p>
            </p:txBody>
          </p:sp>
          <p:sp>
            <p:nvSpPr>
              <p:cNvPr id="73" name="品牌搭建"/>
              <p:cNvSpPr txBox="1"/>
              <p:nvPr/>
            </p:nvSpPr>
            <p:spPr>
              <a:xfrm>
                <a:off x="1522286" y="1849520"/>
                <a:ext cx="575479"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algn="ctr" defTabSz="914377">
                  <a:defRPr/>
                </a:pPr>
                <a:r>
                  <a:rPr lang="zh-CN" altLang="en-US" sz="1600" dirty="0">
                    <a:solidFill>
                      <a:prstClr val="white"/>
                    </a:solidFill>
                    <a:latin typeface="+mn-lt"/>
                    <a:ea typeface="+mn-ea"/>
                    <a:cs typeface="+mn-ea"/>
                    <a:sym typeface="+mn-lt"/>
                  </a:rPr>
                  <a:t>阶段</a:t>
                </a:r>
                <a:r>
                  <a:rPr lang="en-US" altLang="zh-CN" sz="1600" dirty="0">
                    <a:solidFill>
                      <a:prstClr val="white"/>
                    </a:solidFill>
                    <a:latin typeface="+mn-lt"/>
                    <a:ea typeface="+mn-ea"/>
                    <a:cs typeface="+mn-ea"/>
                    <a:sym typeface="+mn-lt"/>
                  </a:rPr>
                  <a:t>1</a:t>
                </a:r>
                <a:endParaRPr sz="1600" dirty="0">
                  <a:solidFill>
                    <a:prstClr val="white"/>
                  </a:solidFill>
                  <a:latin typeface="+mn-lt"/>
                  <a:ea typeface="+mn-ea"/>
                  <a:cs typeface="+mn-ea"/>
                  <a:sym typeface="+mn-lt"/>
                </a:endParaRPr>
              </a:p>
            </p:txBody>
          </p:sp>
        </p:grpSp>
      </p:grpSp>
      <p:grpSp>
        <p:nvGrpSpPr>
          <p:cNvPr id="74" name="组合 73"/>
          <p:cNvGrpSpPr/>
          <p:nvPr/>
        </p:nvGrpSpPr>
        <p:grpSpPr>
          <a:xfrm>
            <a:off x="1817258" y="3230623"/>
            <a:ext cx="3584045" cy="719608"/>
            <a:chOff x="1234031" y="2811785"/>
            <a:chExt cx="3584045" cy="719608"/>
          </a:xfrm>
        </p:grpSpPr>
        <p:sp>
          <p:nvSpPr>
            <p:cNvPr id="75" name="品牌新媒体矩阵产品首发声…"/>
            <p:cNvSpPr txBox="1"/>
            <p:nvPr/>
          </p:nvSpPr>
          <p:spPr>
            <a:xfrm>
              <a:off x="1334131" y="3172320"/>
              <a:ext cx="3483945" cy="359073"/>
            </a:xfrm>
            <a:prstGeom prst="rect">
              <a:avLst/>
            </a:prstGeom>
            <a:ln w="12700">
              <a:miter lim="400000"/>
            </a:ln>
          </p:spPr>
          <p:txBody>
            <a:bodyPr wrap="square" lIns="25400" tIns="25400" rIns="25400" bIns="25400" anchor="ctr">
              <a:spAutoFit/>
            </a:bodyPr>
            <a:lstStyle/>
            <a:p>
              <a:pPr algn="just" defTabSz="914377">
                <a:defRPr>
                  <a:latin typeface="Lantinghei SC Extralight"/>
                  <a:ea typeface="Lantinghei SC Extralight"/>
                  <a:cs typeface="Lantinghei SC Extralight"/>
                  <a:sym typeface="Lantinghei SC Extralight"/>
                </a:defRPr>
              </a:pPr>
              <a:r>
                <a:rPr lang="zh-CN" altLang="en-US" sz="2000" noProof="1">
                  <a:solidFill>
                    <a:prstClr val="black"/>
                  </a:solidFill>
                  <a:cs typeface="+mn-ea"/>
                  <a:sym typeface="+mn-lt"/>
                </a:rPr>
                <a:t>后端</a:t>
              </a:r>
            </a:p>
          </p:txBody>
        </p:sp>
        <p:grpSp>
          <p:nvGrpSpPr>
            <p:cNvPr id="76" name="组合 75"/>
            <p:cNvGrpSpPr/>
            <p:nvPr/>
          </p:nvGrpSpPr>
          <p:grpSpPr>
            <a:xfrm>
              <a:off x="1234031" y="2811785"/>
              <a:ext cx="1151982" cy="297517"/>
              <a:chOff x="1234031" y="2787610"/>
              <a:chExt cx="1151982" cy="297517"/>
            </a:xfrm>
          </p:grpSpPr>
          <p:sp>
            <p:nvSpPr>
              <p:cNvPr id="77" name="矩形: 圆角 76"/>
              <p:cNvSpPr/>
              <p:nvPr/>
            </p:nvSpPr>
            <p:spPr>
              <a:xfrm>
                <a:off x="1234031" y="2787611"/>
                <a:ext cx="1151982" cy="297516"/>
              </a:xfrm>
              <a:prstGeom prst="roundRect">
                <a:avLst>
                  <a:gd name="adj" fmla="val 50000"/>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3200">
                  <a:solidFill>
                    <a:prstClr val="white"/>
                  </a:solidFill>
                  <a:cs typeface="+mn-ea"/>
                  <a:sym typeface="+mn-lt"/>
                </a:endParaRPr>
              </a:p>
            </p:txBody>
          </p:sp>
          <p:sp>
            <p:nvSpPr>
              <p:cNvPr id="78" name="品牌预热"/>
              <p:cNvSpPr txBox="1"/>
              <p:nvPr/>
            </p:nvSpPr>
            <p:spPr>
              <a:xfrm>
                <a:off x="1522290" y="2787610"/>
                <a:ext cx="575479"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algn="ctr" defTabSz="914377">
                  <a:defRPr/>
                </a:pPr>
                <a:r>
                  <a:rPr lang="zh-CN" altLang="en-US" sz="1600" dirty="0">
                    <a:solidFill>
                      <a:prstClr val="white"/>
                    </a:solidFill>
                    <a:latin typeface="+mn-lt"/>
                    <a:ea typeface="+mn-ea"/>
                    <a:cs typeface="+mn-ea"/>
                    <a:sym typeface="+mn-lt"/>
                  </a:rPr>
                  <a:t>阶段</a:t>
                </a:r>
                <a:r>
                  <a:rPr lang="en-US" altLang="zh-CN" sz="1600" dirty="0">
                    <a:solidFill>
                      <a:prstClr val="white"/>
                    </a:solidFill>
                    <a:latin typeface="+mn-lt"/>
                    <a:ea typeface="+mn-ea"/>
                    <a:cs typeface="+mn-ea"/>
                    <a:sym typeface="+mn-lt"/>
                  </a:rPr>
                  <a:t>2</a:t>
                </a:r>
                <a:endParaRPr sz="1600" dirty="0">
                  <a:solidFill>
                    <a:prstClr val="white"/>
                  </a:solidFill>
                  <a:latin typeface="+mn-lt"/>
                  <a:ea typeface="+mn-ea"/>
                  <a:cs typeface="+mn-ea"/>
                  <a:sym typeface="+mn-lt"/>
                </a:endParaRPr>
              </a:p>
            </p:txBody>
          </p:sp>
        </p:grpSp>
      </p:grpSp>
      <p:grpSp>
        <p:nvGrpSpPr>
          <p:cNvPr id="79" name="组合 78"/>
          <p:cNvGrpSpPr/>
          <p:nvPr/>
        </p:nvGrpSpPr>
        <p:grpSpPr>
          <a:xfrm>
            <a:off x="1817258" y="4145882"/>
            <a:ext cx="4060039" cy="761070"/>
            <a:chOff x="1234031" y="3749875"/>
            <a:chExt cx="4060039" cy="761069"/>
          </a:xfrm>
        </p:grpSpPr>
        <p:sp>
          <p:nvSpPr>
            <p:cNvPr id="80" name="品牌发布会…"/>
            <p:cNvSpPr txBox="1"/>
            <p:nvPr/>
          </p:nvSpPr>
          <p:spPr>
            <a:xfrm>
              <a:off x="1334130" y="4151871"/>
              <a:ext cx="3959940" cy="359073"/>
            </a:xfrm>
            <a:prstGeom prst="rect">
              <a:avLst/>
            </a:prstGeom>
            <a:ln w="12700">
              <a:miter lim="400000"/>
            </a:ln>
          </p:spPr>
          <p:txBody>
            <a:bodyPr wrap="square" lIns="25400" tIns="25400" rIns="25400" bIns="25400" anchor="ctr">
              <a:spAutoFit/>
            </a:bodyPr>
            <a:lstStyle/>
            <a:p>
              <a:pPr algn="just" defTabSz="914377">
                <a:defRPr>
                  <a:latin typeface="Lantinghei SC Extralight"/>
                  <a:ea typeface="Lantinghei SC Extralight"/>
                  <a:cs typeface="Lantinghei SC Extralight"/>
                  <a:sym typeface="Lantinghei SC Extralight"/>
                </a:defRPr>
              </a:pPr>
              <a:r>
                <a:rPr lang="zh-CN" altLang="en-US" sz="2000" noProof="1">
                  <a:solidFill>
                    <a:prstClr val="black"/>
                  </a:solidFill>
                  <a:cs typeface="+mn-ea"/>
                  <a:sym typeface="+mn-lt"/>
                </a:rPr>
                <a:t>前端界面</a:t>
              </a:r>
            </a:p>
          </p:txBody>
        </p:sp>
        <p:grpSp>
          <p:nvGrpSpPr>
            <p:cNvPr id="81" name="组合 80"/>
            <p:cNvGrpSpPr/>
            <p:nvPr/>
          </p:nvGrpSpPr>
          <p:grpSpPr>
            <a:xfrm>
              <a:off x="1234031" y="3749875"/>
              <a:ext cx="1151982" cy="297517"/>
              <a:chOff x="1234031" y="3725700"/>
              <a:chExt cx="1151982" cy="297517"/>
            </a:xfrm>
          </p:grpSpPr>
          <p:sp>
            <p:nvSpPr>
              <p:cNvPr id="82" name="矩形: 圆角 81"/>
              <p:cNvSpPr/>
              <p:nvPr/>
            </p:nvSpPr>
            <p:spPr>
              <a:xfrm>
                <a:off x="1234031" y="3725701"/>
                <a:ext cx="1151982" cy="297516"/>
              </a:xfrm>
              <a:prstGeom prst="roundRect">
                <a:avLst>
                  <a:gd name="adj" fmla="val 50000"/>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3200">
                  <a:solidFill>
                    <a:prstClr val="white"/>
                  </a:solidFill>
                  <a:cs typeface="+mn-ea"/>
                  <a:sym typeface="+mn-lt"/>
                </a:endParaRPr>
              </a:p>
            </p:txBody>
          </p:sp>
          <p:sp>
            <p:nvSpPr>
              <p:cNvPr id="83" name="声量爆发"/>
              <p:cNvSpPr txBox="1"/>
              <p:nvPr/>
            </p:nvSpPr>
            <p:spPr>
              <a:xfrm>
                <a:off x="1522292" y="3725700"/>
                <a:ext cx="575479"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algn="ctr" defTabSz="914377">
                  <a:defRPr/>
                </a:pPr>
                <a:r>
                  <a:rPr lang="zh-CN" altLang="en-US" sz="1600" dirty="0">
                    <a:solidFill>
                      <a:prstClr val="white"/>
                    </a:solidFill>
                    <a:latin typeface="+mn-lt"/>
                    <a:ea typeface="+mn-ea"/>
                    <a:cs typeface="+mn-ea"/>
                    <a:sym typeface="+mn-lt"/>
                  </a:rPr>
                  <a:t>阶段</a:t>
                </a:r>
                <a:r>
                  <a:rPr lang="en-US" altLang="zh-CN" sz="1600" dirty="0">
                    <a:solidFill>
                      <a:prstClr val="white"/>
                    </a:solidFill>
                    <a:latin typeface="+mn-lt"/>
                    <a:ea typeface="+mn-ea"/>
                    <a:cs typeface="+mn-ea"/>
                    <a:sym typeface="+mn-lt"/>
                  </a:rPr>
                  <a:t>3</a:t>
                </a:r>
                <a:endParaRPr sz="1600" dirty="0">
                  <a:solidFill>
                    <a:prstClr val="white"/>
                  </a:solidFill>
                  <a:latin typeface="+mn-lt"/>
                  <a:ea typeface="+mn-ea"/>
                  <a:cs typeface="+mn-ea"/>
                  <a:sym typeface="+mn-lt"/>
                </a:endParaRPr>
              </a:p>
            </p:txBody>
          </p:sp>
        </p:grpSp>
      </p:grpSp>
      <p:grpSp>
        <p:nvGrpSpPr>
          <p:cNvPr id="84" name="组合 83"/>
          <p:cNvGrpSpPr/>
          <p:nvPr/>
        </p:nvGrpSpPr>
        <p:grpSpPr>
          <a:xfrm>
            <a:off x="1817258" y="5100416"/>
            <a:ext cx="5083877" cy="735635"/>
            <a:chOff x="1234031" y="4964965"/>
            <a:chExt cx="5457503" cy="735633"/>
          </a:xfrm>
        </p:grpSpPr>
        <p:sp>
          <p:nvSpPr>
            <p:cNvPr id="85" name="混动之夜-领克01 HEV上市…"/>
            <p:cNvSpPr txBox="1"/>
            <p:nvPr/>
          </p:nvSpPr>
          <p:spPr>
            <a:xfrm>
              <a:off x="1334128" y="5341526"/>
              <a:ext cx="5357406" cy="359072"/>
            </a:xfrm>
            <a:prstGeom prst="rect">
              <a:avLst/>
            </a:prstGeom>
            <a:ln w="12700">
              <a:miter lim="400000"/>
            </a:ln>
          </p:spPr>
          <p:txBody>
            <a:bodyPr wrap="square" lIns="25400" tIns="25400" rIns="25400" bIns="25400" anchor="ctr">
              <a:spAutoFit/>
            </a:bodyPr>
            <a:lstStyle/>
            <a:p>
              <a:pPr algn="just" defTabSz="914377">
                <a:defRPr>
                  <a:latin typeface="Lantinghei SC Extralight"/>
                  <a:ea typeface="Lantinghei SC Extralight"/>
                  <a:cs typeface="Lantinghei SC Extralight"/>
                  <a:sym typeface="Lantinghei SC Extralight"/>
                </a:defRPr>
              </a:pPr>
              <a:r>
                <a:rPr lang="zh-CN" altLang="en-US" sz="2000" noProof="1">
                  <a:solidFill>
                    <a:prstClr val="black"/>
                  </a:solidFill>
                  <a:cs typeface="+mn-ea"/>
                  <a:sym typeface="+mn-lt"/>
                </a:rPr>
                <a:t>更多功能</a:t>
              </a:r>
              <a:r>
                <a:rPr lang="en-US" altLang="zh-CN" sz="2000" noProof="1">
                  <a:solidFill>
                    <a:prstClr val="black"/>
                  </a:solidFill>
                  <a:cs typeface="+mn-ea"/>
                  <a:sym typeface="+mn-lt"/>
                </a:rPr>
                <a:t>…</a:t>
              </a:r>
              <a:endParaRPr lang="zh-CN" altLang="en-US" sz="2000" noProof="1">
                <a:solidFill>
                  <a:prstClr val="black"/>
                </a:solidFill>
                <a:cs typeface="+mn-ea"/>
                <a:sym typeface="+mn-lt"/>
              </a:endParaRPr>
            </a:p>
          </p:txBody>
        </p:sp>
        <p:grpSp>
          <p:nvGrpSpPr>
            <p:cNvPr id="86" name="组合 85"/>
            <p:cNvGrpSpPr/>
            <p:nvPr/>
          </p:nvGrpSpPr>
          <p:grpSpPr>
            <a:xfrm>
              <a:off x="1234031" y="4964965"/>
              <a:ext cx="1151982" cy="297516"/>
              <a:chOff x="1234031" y="4940790"/>
              <a:chExt cx="1151982" cy="297516"/>
            </a:xfrm>
          </p:grpSpPr>
          <p:sp>
            <p:nvSpPr>
              <p:cNvPr id="87" name="矩形: 圆角 86"/>
              <p:cNvSpPr/>
              <p:nvPr/>
            </p:nvSpPr>
            <p:spPr>
              <a:xfrm>
                <a:off x="1234031" y="4940790"/>
                <a:ext cx="1151982" cy="297516"/>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800">
                  <a:solidFill>
                    <a:prstClr val="white"/>
                  </a:solidFill>
                  <a:cs typeface="+mn-ea"/>
                  <a:sym typeface="+mn-lt"/>
                </a:endParaRPr>
              </a:p>
            </p:txBody>
          </p:sp>
          <p:sp>
            <p:nvSpPr>
              <p:cNvPr id="88" name="持续传播"/>
              <p:cNvSpPr txBox="1"/>
              <p:nvPr/>
            </p:nvSpPr>
            <p:spPr>
              <a:xfrm>
                <a:off x="1501134" y="4940790"/>
                <a:ext cx="617772" cy="297516"/>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algn="ctr" defTabSz="914377">
                  <a:defRPr/>
                </a:pPr>
                <a:r>
                  <a:rPr lang="zh-CN" altLang="en-US" sz="1600" dirty="0">
                    <a:solidFill>
                      <a:prstClr val="white"/>
                    </a:solidFill>
                    <a:latin typeface="+mn-lt"/>
                    <a:ea typeface="+mn-ea"/>
                    <a:cs typeface="+mn-ea"/>
                    <a:sym typeface="+mn-lt"/>
                  </a:rPr>
                  <a:t>阶段</a:t>
                </a:r>
                <a:r>
                  <a:rPr lang="en-US" altLang="zh-CN" sz="1600" dirty="0">
                    <a:solidFill>
                      <a:prstClr val="white"/>
                    </a:solidFill>
                    <a:latin typeface="+mn-lt"/>
                    <a:ea typeface="+mn-ea"/>
                    <a:cs typeface="+mn-ea"/>
                    <a:sym typeface="+mn-lt"/>
                  </a:rPr>
                  <a:t>4</a:t>
                </a:r>
                <a:endParaRPr lang="zh-CN" altLang="en-US" sz="1600" dirty="0">
                  <a:solidFill>
                    <a:prstClr val="white"/>
                  </a:solidFill>
                  <a:latin typeface="+mn-lt"/>
                  <a:ea typeface="+mn-ea"/>
                  <a:cs typeface="+mn-ea"/>
                  <a:sym typeface="+mn-lt"/>
                </a:endParaRPr>
              </a:p>
            </p:txBody>
          </p:sp>
        </p:grpSp>
      </p:grpSp>
      <p:grpSp>
        <p:nvGrpSpPr>
          <p:cNvPr id="89" name="组合 88"/>
          <p:cNvGrpSpPr/>
          <p:nvPr/>
        </p:nvGrpSpPr>
        <p:grpSpPr>
          <a:xfrm>
            <a:off x="1428505" y="3273126"/>
            <a:ext cx="212511" cy="212511"/>
            <a:chOff x="1007133" y="1965171"/>
            <a:chExt cx="212510" cy="212510"/>
          </a:xfrm>
        </p:grpSpPr>
        <p:sp>
          <p:nvSpPr>
            <p:cNvPr id="90" name="椭圆 89"/>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91" name="椭圆 90"/>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92" name="椭圆 91"/>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grpSp>
      <p:grpSp>
        <p:nvGrpSpPr>
          <p:cNvPr id="93" name="组合 92"/>
          <p:cNvGrpSpPr/>
          <p:nvPr/>
        </p:nvGrpSpPr>
        <p:grpSpPr>
          <a:xfrm>
            <a:off x="1428505" y="4178094"/>
            <a:ext cx="212511" cy="212511"/>
            <a:chOff x="1007133" y="1965171"/>
            <a:chExt cx="212510" cy="212510"/>
          </a:xfrm>
        </p:grpSpPr>
        <p:sp>
          <p:nvSpPr>
            <p:cNvPr id="94" name="椭圆 93"/>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95" name="椭圆 94"/>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96" name="椭圆 95"/>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grpSp>
      <p:sp>
        <p:nvSpPr>
          <p:cNvPr id="97" name="文本框 96"/>
          <p:cNvSpPr txBox="1"/>
          <p:nvPr/>
        </p:nvSpPr>
        <p:spPr>
          <a:xfrm>
            <a:off x="1341420" y="1427472"/>
            <a:ext cx="4290473" cy="523220"/>
          </a:xfrm>
          <a:prstGeom prst="rect">
            <a:avLst/>
          </a:prstGeom>
          <a:noFill/>
        </p:spPr>
        <p:txBody>
          <a:bodyPr wrap="square" rtlCol="0">
            <a:spAutoFit/>
          </a:bodyPr>
          <a:lstStyle/>
          <a:p>
            <a:pPr defTabSz="914377">
              <a:defRPr/>
            </a:pPr>
            <a:r>
              <a:rPr lang="zh-CN" altLang="en-US" sz="2800" dirty="0">
                <a:solidFill>
                  <a:srgbClr val="0E419C"/>
                </a:solidFill>
                <a:cs typeface="+mn-ea"/>
                <a:sym typeface="+mn-lt"/>
              </a:rPr>
              <a:t>时间线</a:t>
            </a:r>
          </a:p>
        </p:txBody>
      </p:sp>
      <p:grpSp>
        <p:nvGrpSpPr>
          <p:cNvPr id="98" name="组合 97"/>
          <p:cNvGrpSpPr/>
          <p:nvPr/>
        </p:nvGrpSpPr>
        <p:grpSpPr>
          <a:xfrm>
            <a:off x="1404981" y="2332905"/>
            <a:ext cx="259555" cy="259555"/>
            <a:chOff x="7795721" y="3233124"/>
            <a:chExt cx="393398" cy="393398"/>
          </a:xfrm>
        </p:grpSpPr>
        <p:grpSp>
          <p:nvGrpSpPr>
            <p:cNvPr id="99" name="组合 98"/>
            <p:cNvGrpSpPr/>
            <p:nvPr/>
          </p:nvGrpSpPr>
          <p:grpSpPr>
            <a:xfrm>
              <a:off x="7795721" y="3233124"/>
              <a:ext cx="393398" cy="393398"/>
              <a:chOff x="7863491" y="3300894"/>
              <a:chExt cx="257858" cy="257858"/>
            </a:xfrm>
          </p:grpSpPr>
          <p:sp>
            <p:nvSpPr>
              <p:cNvPr id="101" name="椭圆 100"/>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cs typeface="+mn-ea"/>
                  <a:sym typeface="+mn-lt"/>
                </a:endParaRPr>
              </a:p>
            </p:txBody>
          </p:sp>
          <p:sp>
            <p:nvSpPr>
              <p:cNvPr id="102" name="椭圆 101"/>
              <p:cNvSpPr/>
              <p:nvPr/>
            </p:nvSpPr>
            <p:spPr>
              <a:xfrm>
                <a:off x="7893966" y="3331369"/>
                <a:ext cx="196908" cy="196908"/>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grpSp>
        <p:sp>
          <p:nvSpPr>
            <p:cNvPr id="100" name="L 形 99"/>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grpSp>
      <p:grpSp>
        <p:nvGrpSpPr>
          <p:cNvPr id="103" name="组合 102"/>
          <p:cNvGrpSpPr/>
          <p:nvPr/>
        </p:nvGrpSpPr>
        <p:grpSpPr>
          <a:xfrm>
            <a:off x="1404981" y="3248803"/>
            <a:ext cx="259555" cy="259555"/>
            <a:chOff x="7795721" y="3233124"/>
            <a:chExt cx="393398" cy="393398"/>
          </a:xfrm>
        </p:grpSpPr>
        <p:grpSp>
          <p:nvGrpSpPr>
            <p:cNvPr id="104" name="组合 103"/>
            <p:cNvGrpSpPr/>
            <p:nvPr/>
          </p:nvGrpSpPr>
          <p:grpSpPr>
            <a:xfrm>
              <a:off x="7795721" y="3233124"/>
              <a:ext cx="393398" cy="393398"/>
              <a:chOff x="7863491" y="3300894"/>
              <a:chExt cx="257858" cy="257858"/>
            </a:xfrm>
          </p:grpSpPr>
          <p:sp>
            <p:nvSpPr>
              <p:cNvPr id="106" name="椭圆 105"/>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cs typeface="+mn-ea"/>
                  <a:sym typeface="+mn-lt"/>
                </a:endParaRPr>
              </a:p>
            </p:txBody>
          </p:sp>
          <p:sp>
            <p:nvSpPr>
              <p:cNvPr id="107" name="椭圆 106"/>
              <p:cNvSpPr/>
              <p:nvPr/>
            </p:nvSpPr>
            <p:spPr>
              <a:xfrm>
                <a:off x="7893966" y="3331369"/>
                <a:ext cx="196908" cy="196908"/>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grpSp>
        <p:sp>
          <p:nvSpPr>
            <p:cNvPr id="105" name="L 形 104"/>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grpSp>
      <p:grpSp>
        <p:nvGrpSpPr>
          <p:cNvPr id="108" name="组合 107"/>
          <p:cNvGrpSpPr/>
          <p:nvPr/>
        </p:nvGrpSpPr>
        <p:grpSpPr>
          <a:xfrm>
            <a:off x="1404981" y="4158281"/>
            <a:ext cx="259555" cy="259555"/>
            <a:chOff x="7795721" y="3233124"/>
            <a:chExt cx="393398" cy="393398"/>
          </a:xfrm>
        </p:grpSpPr>
        <p:grpSp>
          <p:nvGrpSpPr>
            <p:cNvPr id="109" name="组合 108"/>
            <p:cNvGrpSpPr/>
            <p:nvPr/>
          </p:nvGrpSpPr>
          <p:grpSpPr>
            <a:xfrm>
              <a:off x="7795721" y="3233124"/>
              <a:ext cx="393398" cy="393398"/>
              <a:chOff x="7863491" y="3300894"/>
              <a:chExt cx="257858" cy="257858"/>
            </a:xfrm>
          </p:grpSpPr>
          <p:sp>
            <p:nvSpPr>
              <p:cNvPr id="111" name="椭圆 110"/>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cs typeface="+mn-ea"/>
                  <a:sym typeface="+mn-lt"/>
                </a:endParaRPr>
              </a:p>
            </p:txBody>
          </p:sp>
          <p:sp>
            <p:nvSpPr>
              <p:cNvPr id="112" name="椭圆 111"/>
              <p:cNvSpPr/>
              <p:nvPr/>
            </p:nvSpPr>
            <p:spPr>
              <a:xfrm>
                <a:off x="7893966" y="3331369"/>
                <a:ext cx="196908" cy="196908"/>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grpSp>
        <p:sp>
          <p:nvSpPr>
            <p:cNvPr id="110" name="L 形 109"/>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grpSp>
      <p:grpSp>
        <p:nvGrpSpPr>
          <p:cNvPr id="113" name="组合 112"/>
          <p:cNvGrpSpPr/>
          <p:nvPr/>
        </p:nvGrpSpPr>
        <p:grpSpPr>
          <a:xfrm>
            <a:off x="1404981" y="5113661"/>
            <a:ext cx="259555" cy="259555"/>
            <a:chOff x="7863491" y="3300894"/>
            <a:chExt cx="257858" cy="257858"/>
          </a:xfrm>
        </p:grpSpPr>
        <p:sp>
          <p:nvSpPr>
            <p:cNvPr id="114" name="椭圆 113"/>
            <p:cNvSpPr/>
            <p:nvPr/>
          </p:nvSpPr>
          <p:spPr>
            <a:xfrm>
              <a:off x="7863491" y="3300894"/>
              <a:ext cx="257858" cy="257858"/>
            </a:xfrm>
            <a:prstGeom prst="ellips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cs typeface="+mn-ea"/>
                <a:sym typeface="+mn-lt"/>
              </a:endParaRPr>
            </a:p>
          </p:txBody>
        </p:sp>
        <p:sp>
          <p:nvSpPr>
            <p:cNvPr id="115" name="椭圆 114"/>
            <p:cNvSpPr/>
            <p:nvPr/>
          </p:nvSpPr>
          <p:spPr>
            <a:xfrm>
              <a:off x="7893966" y="3331369"/>
              <a:ext cx="196908" cy="19690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grpSp>
      <p:grpSp>
        <p:nvGrpSpPr>
          <p:cNvPr id="3" name="组合 2">
            <a:extLst>
              <a:ext uri="{FF2B5EF4-FFF2-40B4-BE49-F238E27FC236}">
                <a16:creationId xmlns:a16="http://schemas.microsoft.com/office/drawing/2014/main" id="{50409840-A459-DC42-46D6-24C95496D934}"/>
              </a:ext>
            </a:extLst>
          </p:cNvPr>
          <p:cNvGrpSpPr/>
          <p:nvPr/>
        </p:nvGrpSpPr>
        <p:grpSpPr>
          <a:xfrm>
            <a:off x="0" y="1"/>
            <a:ext cx="12192000" cy="711200"/>
            <a:chOff x="0" y="1"/>
            <a:chExt cx="12192000" cy="711200"/>
          </a:xfrm>
        </p:grpSpPr>
        <p:sp>
          <p:nvSpPr>
            <p:cNvPr id="4" name="矩形 3">
              <a:extLst>
                <a:ext uri="{FF2B5EF4-FFF2-40B4-BE49-F238E27FC236}">
                  <a16:creationId xmlns:a16="http://schemas.microsoft.com/office/drawing/2014/main" id="{98F1C1B7-6221-E7F3-C402-0ED72CBDAB62}"/>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4E23907-B510-BF1D-CFBC-96D326D299AA}"/>
                </a:ext>
              </a:extLst>
            </p:cNvPr>
            <p:cNvGrpSpPr/>
            <p:nvPr/>
          </p:nvGrpSpPr>
          <p:grpSpPr>
            <a:xfrm>
              <a:off x="7293881" y="159473"/>
              <a:ext cx="4562960" cy="369332"/>
              <a:chOff x="6950981" y="299173"/>
              <a:chExt cx="4562960" cy="369332"/>
            </a:xfrm>
          </p:grpSpPr>
          <p:sp>
            <p:nvSpPr>
              <p:cNvPr id="7" name="文本框 6">
                <a:extLst>
                  <a:ext uri="{FF2B5EF4-FFF2-40B4-BE49-F238E27FC236}">
                    <a16:creationId xmlns:a16="http://schemas.microsoft.com/office/drawing/2014/main" id="{3C91434A-1DCD-14EA-91CC-04C678A5490F}"/>
                  </a:ext>
                </a:extLst>
              </p:cNvPr>
              <p:cNvSpPr txBox="1"/>
              <p:nvPr/>
            </p:nvSpPr>
            <p:spPr>
              <a:xfrm>
                <a:off x="695098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项目介绍</a:t>
                </a:r>
              </a:p>
            </p:txBody>
          </p:sp>
          <p:sp>
            <p:nvSpPr>
              <p:cNvPr id="8" name="文本框 7">
                <a:extLst>
                  <a:ext uri="{FF2B5EF4-FFF2-40B4-BE49-F238E27FC236}">
                    <a16:creationId xmlns:a16="http://schemas.microsoft.com/office/drawing/2014/main" id="{43746901-2924-41CF-E335-B251DF1AA6BA}"/>
                  </a:ext>
                </a:extLst>
              </p:cNvPr>
              <p:cNvSpPr txBox="1"/>
              <p:nvPr/>
            </p:nvSpPr>
            <p:spPr>
              <a:xfrm>
                <a:off x="8678461"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技术分析</a:t>
                </a:r>
              </a:p>
            </p:txBody>
          </p:sp>
          <p:sp>
            <p:nvSpPr>
              <p:cNvPr id="9" name="文本框 8">
                <a:extLst>
                  <a:ext uri="{FF2B5EF4-FFF2-40B4-BE49-F238E27FC236}">
                    <a16:creationId xmlns:a16="http://schemas.microsoft.com/office/drawing/2014/main" id="{0C955B8F-88B9-CF43-BDB2-BB9587EF1AD4}"/>
                  </a:ext>
                </a:extLst>
              </p:cNvPr>
              <p:cNvSpPr txBox="1"/>
              <p:nvPr/>
            </p:nvSpPr>
            <p:spPr>
              <a:xfrm>
                <a:off x="10405945" y="299173"/>
                <a:ext cx="1107996"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项目演示</a:t>
                </a:r>
              </a:p>
            </p:txBody>
          </p:sp>
          <p:cxnSp>
            <p:nvCxnSpPr>
              <p:cNvPr id="10" name="直接连接符 9">
                <a:extLst>
                  <a:ext uri="{FF2B5EF4-FFF2-40B4-BE49-F238E27FC236}">
                    <a16:creationId xmlns:a16="http://schemas.microsoft.com/office/drawing/2014/main" id="{85B6443D-AD69-1FC0-EBB0-66211A5AE9B5}"/>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147D21C-4CD9-4321-6693-A68CBFBE0169}"/>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等腰三角形 5">
              <a:extLst>
                <a:ext uri="{FF2B5EF4-FFF2-40B4-BE49-F238E27FC236}">
                  <a16:creationId xmlns:a16="http://schemas.microsoft.com/office/drawing/2014/main" id="{404D9438-8325-9CB0-9809-86574242985D}"/>
                </a:ext>
              </a:extLst>
            </p:cNvPr>
            <p:cNvSpPr/>
            <p:nvPr/>
          </p:nvSpPr>
          <p:spPr>
            <a:xfrm>
              <a:off x="10894036"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a:extLst>
              <a:ext uri="{FF2B5EF4-FFF2-40B4-BE49-F238E27FC236}">
                <a16:creationId xmlns:a16="http://schemas.microsoft.com/office/drawing/2014/main" id="{C6633F12-369A-D45E-3B3B-C09A57B4229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513" y="76385"/>
            <a:ext cx="1466009" cy="501608"/>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21861" y="-1"/>
            <a:ext cx="2880743" cy="6858001"/>
          </a:xfrm>
          <a:prstGeom prst="rect">
            <a:avLst/>
          </a:prstGeom>
          <a:solidFill>
            <a:srgbClr val="0E419C"/>
          </a:solidFill>
          <a:ln>
            <a:noFill/>
          </a:ln>
          <a:effectLst>
            <a:outerShdw blurRad="762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314151" y="2196986"/>
            <a:ext cx="2100191" cy="1769708"/>
            <a:chOff x="975664" y="1288802"/>
            <a:chExt cx="2357887" cy="1986853"/>
          </a:xfrm>
        </p:grpSpPr>
        <p:sp>
          <p:nvSpPr>
            <p:cNvPr id="7" name="文本框 6"/>
            <p:cNvSpPr txBox="1"/>
            <p:nvPr/>
          </p:nvSpPr>
          <p:spPr>
            <a:xfrm>
              <a:off x="1486772" y="1551587"/>
              <a:ext cx="1416719" cy="1347611"/>
            </a:xfrm>
            <a:prstGeom prst="rect">
              <a:avLst/>
            </a:prstGeom>
            <a:noFill/>
          </p:spPr>
          <p:txBody>
            <a:bodyPr wrap="none" rtlCol="0">
              <a:spAutoFit/>
            </a:bodyPr>
            <a:lstStyle/>
            <a:p>
              <a:r>
                <a:rPr lang="zh-CN" altLang="en-US" sz="3600" spc="600" dirty="0">
                  <a:solidFill>
                    <a:schemeClr val="bg1"/>
                  </a:solidFill>
                  <a:effectLst>
                    <a:outerShdw blurRad="76200" dist="38100" algn="l" rotWithShape="0">
                      <a:prstClr val="black">
                        <a:alpha val="34000"/>
                      </a:prstClr>
                    </a:outerShdw>
                  </a:effectLst>
                  <a:cs typeface="+mn-ea"/>
                  <a:sym typeface="+mn-lt"/>
                </a:rPr>
                <a:t>参考</a:t>
              </a:r>
              <a:endParaRPr lang="en-US" altLang="zh-CN" sz="3600" spc="600" dirty="0">
                <a:solidFill>
                  <a:schemeClr val="bg1"/>
                </a:solidFill>
                <a:effectLst>
                  <a:outerShdw blurRad="76200" dist="38100" algn="l" rotWithShape="0">
                    <a:prstClr val="black">
                      <a:alpha val="34000"/>
                    </a:prstClr>
                  </a:outerShdw>
                </a:effectLst>
                <a:cs typeface="+mn-ea"/>
                <a:sym typeface="+mn-lt"/>
              </a:endParaRPr>
            </a:p>
            <a:p>
              <a:r>
                <a:rPr lang="zh-CN" altLang="en-US" sz="3600" spc="600" dirty="0">
                  <a:solidFill>
                    <a:schemeClr val="bg1"/>
                  </a:solidFill>
                  <a:effectLst>
                    <a:outerShdw blurRad="76200" dist="38100" algn="l" rotWithShape="0">
                      <a:prstClr val="black">
                        <a:alpha val="34000"/>
                      </a:prstClr>
                    </a:outerShdw>
                  </a:effectLst>
                  <a:cs typeface="+mn-ea"/>
                  <a:sym typeface="+mn-lt"/>
                </a:rPr>
                <a:t>文献</a:t>
              </a:r>
            </a:p>
          </p:txBody>
        </p:sp>
        <p:sp>
          <p:nvSpPr>
            <p:cNvPr id="8" name="文本框 7"/>
            <p:cNvSpPr txBox="1"/>
            <p:nvPr/>
          </p:nvSpPr>
          <p:spPr>
            <a:xfrm>
              <a:off x="1103371" y="2930113"/>
              <a:ext cx="2230180" cy="345542"/>
            </a:xfrm>
            <a:prstGeom prst="rect">
              <a:avLst/>
            </a:prstGeom>
            <a:noFill/>
          </p:spPr>
          <p:txBody>
            <a:bodyPr wrap="none" rtlCol="0">
              <a:spAutoFit/>
            </a:bodyPr>
            <a:lstStyle/>
            <a:p>
              <a:r>
                <a:rPr lang="en-US" altLang="zh-CN" sz="1400" spc="600" dirty="0">
                  <a:solidFill>
                    <a:schemeClr val="bg1"/>
                  </a:solidFill>
                  <a:cs typeface="+mn-ea"/>
                  <a:sym typeface="+mn-lt"/>
                </a:rPr>
                <a:t>REFERENCE</a:t>
              </a:r>
              <a:endParaRPr lang="zh-CN" altLang="en-US" sz="1400" spc="600" dirty="0">
                <a:solidFill>
                  <a:schemeClr val="bg1"/>
                </a:solidFill>
                <a:cs typeface="+mn-ea"/>
                <a:sym typeface="+mn-lt"/>
              </a:endParaRPr>
            </a:p>
          </p:txBody>
        </p:sp>
        <p:sp>
          <p:nvSpPr>
            <p:cNvPr id="13" name="任意多边形: 形状 12"/>
            <p:cNvSpPr/>
            <p:nvPr/>
          </p:nvSpPr>
          <p:spPr>
            <a:xfrm>
              <a:off x="975664" y="1288802"/>
              <a:ext cx="2287429" cy="1321975"/>
            </a:xfrm>
            <a:custGeom>
              <a:avLst/>
              <a:gdLst>
                <a:gd name="connsiteX0" fmla="*/ 0 w 7010400"/>
                <a:gd name="connsiteY0" fmla="*/ 0 h 1981384"/>
                <a:gd name="connsiteX1" fmla="*/ 7010400 w 7010400"/>
                <a:gd name="connsiteY1" fmla="*/ 0 h 1981384"/>
                <a:gd name="connsiteX2" fmla="*/ 7010400 w 7010400"/>
                <a:gd name="connsiteY2" fmla="*/ 1981384 h 1981384"/>
                <a:gd name="connsiteX3" fmla="*/ 6495669 w 7010400"/>
                <a:gd name="connsiteY3" fmla="*/ 1981384 h 1981384"/>
                <a:gd name="connsiteX4" fmla="*/ 6495669 w 7010400"/>
                <a:gd name="connsiteY4" fmla="*/ 1712044 h 1981384"/>
                <a:gd name="connsiteX5" fmla="*/ 514731 w 7010400"/>
                <a:gd name="connsiteY5" fmla="*/ 1712044 h 1981384"/>
                <a:gd name="connsiteX6" fmla="*/ 514731 w 7010400"/>
                <a:gd name="connsiteY6" fmla="*/ 1981384 h 1981384"/>
                <a:gd name="connsiteX7" fmla="*/ 0 w 7010400"/>
                <a:gd name="connsiteY7" fmla="*/ 1981384 h 1981384"/>
                <a:gd name="connsiteX0-1" fmla="*/ 0 w 7010400"/>
                <a:gd name="connsiteY0-2" fmla="*/ 0 h 1981384"/>
                <a:gd name="connsiteX1-3" fmla="*/ 7010400 w 7010400"/>
                <a:gd name="connsiteY1-4" fmla="*/ 0 h 1981384"/>
                <a:gd name="connsiteX2-5" fmla="*/ 7010400 w 7010400"/>
                <a:gd name="connsiteY2-6" fmla="*/ 1981384 h 1981384"/>
                <a:gd name="connsiteX3-7" fmla="*/ 6495669 w 7010400"/>
                <a:gd name="connsiteY3-8" fmla="*/ 1981384 h 1981384"/>
                <a:gd name="connsiteX4-9" fmla="*/ 6495669 w 7010400"/>
                <a:gd name="connsiteY4-10" fmla="*/ 1712044 h 1981384"/>
                <a:gd name="connsiteX5-11" fmla="*/ 514731 w 7010400"/>
                <a:gd name="connsiteY5-12" fmla="*/ 1981384 h 1981384"/>
                <a:gd name="connsiteX6-13" fmla="*/ 0 w 7010400"/>
                <a:gd name="connsiteY6-14" fmla="*/ 1981384 h 1981384"/>
                <a:gd name="connsiteX7-15" fmla="*/ 0 w 7010400"/>
                <a:gd name="connsiteY7-16" fmla="*/ 0 h 1981384"/>
                <a:gd name="connsiteX0-17" fmla="*/ 6495669 w 7010400"/>
                <a:gd name="connsiteY0-18" fmla="*/ 1712044 h 1981384"/>
                <a:gd name="connsiteX1-19" fmla="*/ 514731 w 7010400"/>
                <a:gd name="connsiteY1-20" fmla="*/ 1981384 h 1981384"/>
                <a:gd name="connsiteX2-21" fmla="*/ 0 w 7010400"/>
                <a:gd name="connsiteY2-22" fmla="*/ 1981384 h 1981384"/>
                <a:gd name="connsiteX3-23" fmla="*/ 0 w 7010400"/>
                <a:gd name="connsiteY3-24" fmla="*/ 0 h 1981384"/>
                <a:gd name="connsiteX4-25" fmla="*/ 7010400 w 7010400"/>
                <a:gd name="connsiteY4-26" fmla="*/ 0 h 1981384"/>
                <a:gd name="connsiteX5-27" fmla="*/ 7010400 w 7010400"/>
                <a:gd name="connsiteY5-28" fmla="*/ 1981384 h 1981384"/>
                <a:gd name="connsiteX6-29" fmla="*/ 6495669 w 7010400"/>
                <a:gd name="connsiteY6-30" fmla="*/ 1981384 h 1981384"/>
                <a:gd name="connsiteX7-31" fmla="*/ 6587109 w 7010400"/>
                <a:gd name="connsiteY7-32" fmla="*/ 1803484 h 1981384"/>
                <a:gd name="connsiteX0-33" fmla="*/ 577469 w 7010400"/>
                <a:gd name="connsiteY0-34" fmla="*/ 3629744 h 3629744"/>
                <a:gd name="connsiteX1-35" fmla="*/ 514731 w 7010400"/>
                <a:gd name="connsiteY1-36" fmla="*/ 1981384 h 3629744"/>
                <a:gd name="connsiteX2-37" fmla="*/ 0 w 7010400"/>
                <a:gd name="connsiteY2-38" fmla="*/ 1981384 h 3629744"/>
                <a:gd name="connsiteX3-39" fmla="*/ 0 w 7010400"/>
                <a:gd name="connsiteY3-40" fmla="*/ 0 h 3629744"/>
                <a:gd name="connsiteX4-41" fmla="*/ 7010400 w 7010400"/>
                <a:gd name="connsiteY4-42" fmla="*/ 0 h 3629744"/>
                <a:gd name="connsiteX5-43" fmla="*/ 7010400 w 7010400"/>
                <a:gd name="connsiteY5-44" fmla="*/ 1981384 h 3629744"/>
                <a:gd name="connsiteX6-45" fmla="*/ 6495669 w 7010400"/>
                <a:gd name="connsiteY6-46" fmla="*/ 1981384 h 3629744"/>
                <a:gd name="connsiteX7-47" fmla="*/ 6587109 w 7010400"/>
                <a:gd name="connsiteY7-48" fmla="*/ 1803484 h 3629744"/>
                <a:gd name="connsiteX0-49" fmla="*/ 514731 w 7010400"/>
                <a:gd name="connsiteY0-50" fmla="*/ 1981384 h 1981384"/>
                <a:gd name="connsiteX1-51" fmla="*/ 0 w 7010400"/>
                <a:gd name="connsiteY1-52" fmla="*/ 1981384 h 1981384"/>
                <a:gd name="connsiteX2-53" fmla="*/ 0 w 7010400"/>
                <a:gd name="connsiteY2-54" fmla="*/ 0 h 1981384"/>
                <a:gd name="connsiteX3-55" fmla="*/ 7010400 w 7010400"/>
                <a:gd name="connsiteY3-56" fmla="*/ 0 h 1981384"/>
                <a:gd name="connsiteX4-57" fmla="*/ 7010400 w 7010400"/>
                <a:gd name="connsiteY4-58" fmla="*/ 1981384 h 1981384"/>
                <a:gd name="connsiteX5-59" fmla="*/ 6495669 w 7010400"/>
                <a:gd name="connsiteY5-60" fmla="*/ 1981384 h 1981384"/>
                <a:gd name="connsiteX6-61" fmla="*/ 6587109 w 7010400"/>
                <a:gd name="connsiteY6-62" fmla="*/ 1803484 h 1981384"/>
                <a:gd name="connsiteX0-63" fmla="*/ 514731 w 7010400"/>
                <a:gd name="connsiteY0-64" fmla="*/ 1981384 h 1981384"/>
                <a:gd name="connsiteX1-65" fmla="*/ 0 w 7010400"/>
                <a:gd name="connsiteY1-66" fmla="*/ 1981384 h 1981384"/>
                <a:gd name="connsiteX2-67" fmla="*/ 0 w 7010400"/>
                <a:gd name="connsiteY2-68" fmla="*/ 0 h 1981384"/>
                <a:gd name="connsiteX3-69" fmla="*/ 7010400 w 7010400"/>
                <a:gd name="connsiteY3-70" fmla="*/ 0 h 1981384"/>
                <a:gd name="connsiteX4-71" fmla="*/ 7010400 w 7010400"/>
                <a:gd name="connsiteY4-72" fmla="*/ 1981384 h 1981384"/>
                <a:gd name="connsiteX5-73" fmla="*/ 6495669 w 7010400"/>
                <a:gd name="connsiteY5-74" fmla="*/ 1981384 h 1981384"/>
                <a:gd name="connsiteX0-75" fmla="*/ 1349388 w 7010400"/>
                <a:gd name="connsiteY0-76" fmla="*/ 1986143 h 1986143"/>
                <a:gd name="connsiteX1-77" fmla="*/ 0 w 7010400"/>
                <a:gd name="connsiteY1-78" fmla="*/ 1981384 h 1986143"/>
                <a:gd name="connsiteX2-79" fmla="*/ 0 w 7010400"/>
                <a:gd name="connsiteY2-80" fmla="*/ 0 h 1986143"/>
                <a:gd name="connsiteX3-81" fmla="*/ 7010400 w 7010400"/>
                <a:gd name="connsiteY3-82" fmla="*/ 0 h 1986143"/>
                <a:gd name="connsiteX4-83" fmla="*/ 7010400 w 7010400"/>
                <a:gd name="connsiteY4-84" fmla="*/ 1981384 h 1986143"/>
                <a:gd name="connsiteX5-85" fmla="*/ 6495669 w 7010400"/>
                <a:gd name="connsiteY5-86" fmla="*/ 1981384 h 1986143"/>
                <a:gd name="connsiteX0-87" fmla="*/ 1349388 w 7010400"/>
                <a:gd name="connsiteY0-88" fmla="*/ 1976626 h 1981384"/>
                <a:gd name="connsiteX1-89" fmla="*/ 0 w 7010400"/>
                <a:gd name="connsiteY1-90" fmla="*/ 1981384 h 1981384"/>
                <a:gd name="connsiteX2-91" fmla="*/ 0 w 7010400"/>
                <a:gd name="connsiteY2-92" fmla="*/ 0 h 1981384"/>
                <a:gd name="connsiteX3-93" fmla="*/ 7010400 w 7010400"/>
                <a:gd name="connsiteY3-94" fmla="*/ 0 h 1981384"/>
                <a:gd name="connsiteX4-95" fmla="*/ 7010400 w 7010400"/>
                <a:gd name="connsiteY4-96" fmla="*/ 1981384 h 1981384"/>
                <a:gd name="connsiteX5-97" fmla="*/ 6495669 w 7010400"/>
                <a:gd name="connsiteY5-98" fmla="*/ 1981384 h 1981384"/>
                <a:gd name="connsiteX0-99" fmla="*/ 1349388 w 7010400"/>
                <a:gd name="connsiteY0-100" fmla="*/ 1981385 h 1981385"/>
                <a:gd name="connsiteX1-101" fmla="*/ 0 w 7010400"/>
                <a:gd name="connsiteY1-102" fmla="*/ 1981384 h 1981385"/>
                <a:gd name="connsiteX2-103" fmla="*/ 0 w 7010400"/>
                <a:gd name="connsiteY2-104" fmla="*/ 0 h 1981385"/>
                <a:gd name="connsiteX3-105" fmla="*/ 7010400 w 7010400"/>
                <a:gd name="connsiteY3-106" fmla="*/ 0 h 1981385"/>
                <a:gd name="connsiteX4-107" fmla="*/ 7010400 w 7010400"/>
                <a:gd name="connsiteY4-108" fmla="*/ 1981384 h 1981385"/>
                <a:gd name="connsiteX5-109" fmla="*/ 6495669 w 7010400"/>
                <a:gd name="connsiteY5-110" fmla="*/ 1981384 h 1981385"/>
                <a:gd name="connsiteX0-111" fmla="*/ 1349388 w 7010400"/>
                <a:gd name="connsiteY0-112" fmla="*/ 1981385 h 1981385"/>
                <a:gd name="connsiteX1-113" fmla="*/ 0 w 7010400"/>
                <a:gd name="connsiteY1-114" fmla="*/ 1981384 h 1981385"/>
                <a:gd name="connsiteX2-115" fmla="*/ 0 w 7010400"/>
                <a:gd name="connsiteY2-116" fmla="*/ 0 h 1981385"/>
                <a:gd name="connsiteX3-117" fmla="*/ 7010400 w 7010400"/>
                <a:gd name="connsiteY3-118" fmla="*/ 0 h 1981385"/>
                <a:gd name="connsiteX4-119" fmla="*/ 7010400 w 7010400"/>
                <a:gd name="connsiteY4-120" fmla="*/ 1981384 h 1981385"/>
                <a:gd name="connsiteX5-121" fmla="*/ 5733943 w 7010400"/>
                <a:gd name="connsiteY5-122" fmla="*/ 1971866 h 1981385"/>
                <a:gd name="connsiteX0-123" fmla="*/ 1349388 w 7010400"/>
                <a:gd name="connsiteY0-124" fmla="*/ 1981385 h 1981385"/>
                <a:gd name="connsiteX1-125" fmla="*/ 0 w 7010400"/>
                <a:gd name="connsiteY1-126" fmla="*/ 1981384 h 1981385"/>
                <a:gd name="connsiteX2-127" fmla="*/ 0 w 7010400"/>
                <a:gd name="connsiteY2-128" fmla="*/ 0 h 1981385"/>
                <a:gd name="connsiteX3-129" fmla="*/ 7010400 w 7010400"/>
                <a:gd name="connsiteY3-130" fmla="*/ 0 h 1981385"/>
                <a:gd name="connsiteX4-131" fmla="*/ 7010400 w 7010400"/>
                <a:gd name="connsiteY4-132" fmla="*/ 1981384 h 1981385"/>
                <a:gd name="connsiteX5-133" fmla="*/ 5733943 w 7010400"/>
                <a:gd name="connsiteY5-134" fmla="*/ 1981384 h 198138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010400" h="1981385">
                  <a:moveTo>
                    <a:pt x="1349388" y="1981385"/>
                  </a:moveTo>
                  <a:lnTo>
                    <a:pt x="0" y="1981384"/>
                  </a:lnTo>
                  <a:lnTo>
                    <a:pt x="0" y="0"/>
                  </a:lnTo>
                  <a:lnTo>
                    <a:pt x="7010400" y="0"/>
                  </a:lnTo>
                  <a:lnTo>
                    <a:pt x="7010400" y="1981384"/>
                  </a:lnTo>
                  <a:lnTo>
                    <a:pt x="5733943" y="1981384"/>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32" name="文本框 83"/>
          <p:cNvSpPr txBox="1"/>
          <p:nvPr/>
        </p:nvSpPr>
        <p:spPr>
          <a:xfrm>
            <a:off x="3203810" y="471762"/>
            <a:ext cx="8508814" cy="59815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ts val="22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prstClr val="black"/>
                </a:solidFill>
                <a:effectLst/>
                <a:uLnTx/>
                <a:uFillTx/>
                <a:cs typeface="+mn-ea"/>
                <a:sym typeface="+mn-lt"/>
              </a:rPr>
              <a:t>[1]  L orem ipsum dolor sit amet, consectetur adipiscing elit. Nulla imperdiet volutpat dui at fermentum. Aliquam erat volutpat. Aenean lacinia lacus aliquet ante mollis, sollicitudin tempor tortor aliquam. Nulla facilisi. Nam auctor metus vitae quam gravida, ac vehicula elit mollis.  </a:t>
            </a:r>
          </a:p>
          <a:p>
            <a:pPr algn="just">
              <a:lnSpc>
                <a:spcPts val="2200"/>
              </a:lnSpc>
              <a:buClr>
                <a:srgbClr val="E24848"/>
              </a:buClr>
              <a:defRPr/>
            </a:pPr>
            <a:r>
              <a:rPr kumimoji="0" lang="en-US" altLang="zh-CN" sz="1200" b="0" i="0" u="none" strike="noStrike" kern="1200" cap="none" spc="0" normalizeH="0" baseline="0" noProof="1">
                <a:ln>
                  <a:noFill/>
                </a:ln>
                <a:solidFill>
                  <a:prstClr val="black"/>
                </a:solidFill>
                <a:effectLst/>
                <a:uLnTx/>
                <a:uFillTx/>
                <a:cs typeface="+mn-ea"/>
                <a:sym typeface="+mn-lt"/>
              </a:rPr>
              <a:t>[2]  L orem ipsum dolor sit amet, consectetur adipiscing elit. Nulla imperdiet volutpat dui at fermentum. Aliquam erat volutpat. Aenean lacinia lacus aliquet ante mollis, sollicitudin tempor tortor aliquam. Nulla facilisi. Nam auctor metus vitae quam gravida, ac vehicula elit mollis.  </a:t>
            </a:r>
          </a:p>
          <a:p>
            <a:pPr algn="just">
              <a:lnSpc>
                <a:spcPts val="2200"/>
              </a:lnSpc>
              <a:buClr>
                <a:srgbClr val="E24848"/>
              </a:buClr>
              <a:defRPr/>
            </a:pPr>
            <a:r>
              <a:rPr kumimoji="0" lang="en-US" altLang="zh-CN" sz="1200" b="0" i="0" u="none" strike="noStrike" kern="1200" cap="none" spc="0" normalizeH="0" baseline="0" noProof="1">
                <a:ln>
                  <a:noFill/>
                </a:ln>
                <a:solidFill>
                  <a:prstClr val="black"/>
                </a:solidFill>
                <a:effectLst/>
                <a:uLnTx/>
                <a:uFillTx/>
                <a:cs typeface="+mn-ea"/>
                <a:sym typeface="+mn-lt"/>
              </a:rPr>
              <a:t>[3]  L orem ipsum dolor sit amet, consectetur adipiscing elit. Nulla imperdiet volutpat dui at fermentum. Aliquam erat volutpat. Aenean lacinia lacus aliquet ante mollis, sollicitudin tempor tortor aliquam. Nulla facilisi. Nam auctor metus vitae quam gravida, ac vehicula elit mollis.  </a:t>
            </a:r>
          </a:p>
          <a:p>
            <a:pPr algn="just">
              <a:lnSpc>
                <a:spcPts val="2200"/>
              </a:lnSpc>
              <a:buClr>
                <a:srgbClr val="E24848"/>
              </a:buClr>
              <a:defRPr/>
            </a:pPr>
            <a:r>
              <a:rPr kumimoji="0" lang="en-US" altLang="zh-CN" sz="1200" b="0" i="0" u="none" strike="noStrike" kern="1200" cap="none" spc="0" normalizeH="0" baseline="0" noProof="1">
                <a:ln>
                  <a:noFill/>
                </a:ln>
                <a:solidFill>
                  <a:prstClr val="black"/>
                </a:solidFill>
                <a:effectLst/>
                <a:uLnTx/>
                <a:uFillTx/>
                <a:cs typeface="+mn-ea"/>
                <a:sym typeface="+mn-lt"/>
              </a:rPr>
              <a:t>[1]  L orem ipsum dolor sit amet, consectetur adipiscing elit. Nulla imperdiet volutpat dui at fermentum. Aliquam erat volutpat. Aenean lacinia lacus aliquet ante mollis, sollicitudin tempor tortor aliquam. Nulla facilisi. Nam auctor metus vitae quam gravida, ac vehicula elit mollis.  </a:t>
            </a:r>
          </a:p>
          <a:p>
            <a:pPr algn="just">
              <a:lnSpc>
                <a:spcPts val="2200"/>
              </a:lnSpc>
              <a:buClr>
                <a:srgbClr val="E24848"/>
              </a:buClr>
              <a:defRPr/>
            </a:pPr>
            <a:r>
              <a:rPr kumimoji="0" lang="en-US" altLang="zh-CN" sz="1200" b="0" i="0" u="none" strike="noStrike" kern="1200" cap="none" spc="0" normalizeH="0" baseline="0" noProof="1">
                <a:ln>
                  <a:noFill/>
                </a:ln>
                <a:solidFill>
                  <a:prstClr val="black"/>
                </a:solidFill>
                <a:effectLst/>
                <a:uLnTx/>
                <a:uFillTx/>
                <a:cs typeface="+mn-ea"/>
                <a:sym typeface="+mn-lt"/>
              </a:rPr>
              <a:t>[1]  L orem ipsum dolor sit amet, consectetur adipiscing elit. Nulla imperdiet volutpat dui at fermentum. Aliquam erat volutpat. Aenean lacinia lacus aliquet ante mollis, sollicitudin tempor tortor aliquam. Nulla facilisi. Nam auctor metus vitae quam gravida, ac vehicula elit mollis.  </a:t>
            </a:r>
          </a:p>
          <a:p>
            <a:pPr algn="just">
              <a:lnSpc>
                <a:spcPts val="2200"/>
              </a:lnSpc>
              <a:buClr>
                <a:srgbClr val="E24848"/>
              </a:buClr>
              <a:defRPr/>
            </a:pPr>
            <a:r>
              <a:rPr kumimoji="0" lang="en-US" altLang="zh-CN" sz="1200" b="0" i="0" u="none" strike="noStrike" kern="1200" cap="none" spc="0" normalizeH="0" baseline="0" noProof="1">
                <a:ln>
                  <a:noFill/>
                </a:ln>
                <a:solidFill>
                  <a:prstClr val="black"/>
                </a:solidFill>
                <a:effectLst/>
                <a:uLnTx/>
                <a:uFillTx/>
                <a:cs typeface="+mn-ea"/>
                <a:sym typeface="+mn-lt"/>
              </a:rPr>
              <a:t>[1]  L orem ipsum dolor sit amet, consectetur adipiscing elit. Nulla imperdiet volutpat dui at fermentum. Aliquam erat volutpat. Aenean lacinia lacus aliquet ante mollis, sollicitudin tempor tortor aliquam. Nulla facilisi. Nam auctor metus vitae quam gravida, ac vehicula elit mollis.  </a:t>
            </a:r>
          </a:p>
          <a:p>
            <a:pPr algn="just">
              <a:lnSpc>
                <a:spcPts val="2200"/>
              </a:lnSpc>
              <a:buClr>
                <a:srgbClr val="E24848"/>
              </a:buClr>
              <a:defRPr/>
            </a:pPr>
            <a:r>
              <a:rPr kumimoji="0" lang="en-US" altLang="zh-CN" sz="1200" b="0" i="0" u="none" strike="noStrike" kern="1200" cap="none" spc="0" normalizeH="0" baseline="0" noProof="1">
                <a:ln>
                  <a:noFill/>
                </a:ln>
                <a:solidFill>
                  <a:prstClr val="black"/>
                </a:solidFill>
                <a:effectLst/>
                <a:uLnTx/>
                <a:uFillTx/>
                <a:cs typeface="+mn-ea"/>
                <a:sym typeface="+mn-lt"/>
              </a:rPr>
              <a:t>[1]  L 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pic>
        <p:nvPicPr>
          <p:cNvPr id="3" name="图片 2" descr="夜晚亮着灯&#10;&#10;低可信度描述已自动生成">
            <a:extLst>
              <a:ext uri="{FF2B5EF4-FFF2-40B4-BE49-F238E27FC236}">
                <a16:creationId xmlns:a16="http://schemas.microsoft.com/office/drawing/2014/main" id="{F69DCBD9-DA50-3C42-2A99-4CA86C7A83F5}"/>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r="72769"/>
          <a:stretch/>
        </p:blipFill>
        <p:spPr>
          <a:xfrm>
            <a:off x="21861" y="5318599"/>
            <a:ext cx="2919165" cy="1539401"/>
          </a:xfrm>
          <a:prstGeom prst="rect">
            <a:avLst/>
          </a:prstGeom>
        </p:spPr>
      </p:pic>
    </p:spTree>
    <p:extLst>
      <p:ext uri="{BB962C8B-B14F-4D97-AF65-F5344CB8AC3E}">
        <p14:creationId xmlns:p14="http://schemas.microsoft.com/office/powerpoint/2010/main" val="2932687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游戏机, 盒子&#10;&#10;描述已自动生成">
            <a:extLst>
              <a:ext uri="{FF2B5EF4-FFF2-40B4-BE49-F238E27FC236}">
                <a16:creationId xmlns:a16="http://schemas.microsoft.com/office/drawing/2014/main" id="{E8C0A749-5452-5FB5-DA6A-835BA6390072}"/>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33" r="7706"/>
          <a:stretch>
            <a:fillRect/>
          </a:stretch>
        </p:blipFill>
        <p:spPr>
          <a:xfrm>
            <a:off x="0" y="4483101"/>
            <a:ext cx="12192000" cy="2374900"/>
          </a:xfrm>
          <a:prstGeom prst="rect">
            <a:avLst/>
          </a:prstGeom>
        </p:spPr>
      </p:pic>
      <p:sp>
        <p:nvSpPr>
          <p:cNvPr id="4" name="iṡ1íḋe"/>
          <p:cNvSpPr/>
          <p:nvPr/>
        </p:nvSpPr>
        <p:spPr>
          <a:xfrm>
            <a:off x="-11551" y="0"/>
            <a:ext cx="12215105" cy="4468957"/>
          </a:xfrm>
          <a:prstGeom prst="rect">
            <a:avLst/>
          </a:prstGeom>
          <a:solidFill>
            <a:srgbClr val="0E419C"/>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dirty="0">
              <a:solidFill>
                <a:srgbClr val="FFFFFF"/>
              </a:solidFill>
              <a:cs typeface="+mn-ea"/>
              <a:sym typeface="+mn-lt"/>
            </a:endParaRPr>
          </a:p>
        </p:txBody>
      </p:sp>
      <p:grpSp>
        <p:nvGrpSpPr>
          <p:cNvPr id="2" name="组合 1"/>
          <p:cNvGrpSpPr/>
          <p:nvPr/>
        </p:nvGrpSpPr>
        <p:grpSpPr>
          <a:xfrm>
            <a:off x="2656607" y="2220075"/>
            <a:ext cx="6955750" cy="2137404"/>
            <a:chOff x="819818" y="1365596"/>
            <a:chExt cx="6955751" cy="2137405"/>
          </a:xfrm>
        </p:grpSpPr>
        <p:sp>
          <p:nvSpPr>
            <p:cNvPr id="7" name="文本框 6"/>
            <p:cNvSpPr txBox="1"/>
            <p:nvPr/>
          </p:nvSpPr>
          <p:spPr>
            <a:xfrm>
              <a:off x="819818" y="1365596"/>
              <a:ext cx="6955751" cy="1015663"/>
            </a:xfrm>
            <a:prstGeom prst="rect">
              <a:avLst/>
            </a:prstGeom>
            <a:noFill/>
          </p:spPr>
          <p:txBody>
            <a:bodyPr wrap="none" rtlCol="0">
              <a:spAutoFit/>
            </a:bodyPr>
            <a:lstStyle/>
            <a:p>
              <a:pPr algn="ctr"/>
              <a:r>
                <a:rPr lang="zh-CN" altLang="en-US" sz="6000" spc="600" dirty="0">
                  <a:solidFill>
                    <a:schemeClr val="bg1"/>
                  </a:solidFill>
                  <a:latin typeface="思源黑体 CN Heavy" panose="020B0A00000000000000" pitchFamily="34" charset="-122"/>
                  <a:ea typeface="思源黑体 CN Heavy" panose="020B0A00000000000000" pitchFamily="34" charset="-122"/>
                  <a:cs typeface="+mn-ea"/>
                  <a:sym typeface="+mn-lt"/>
                </a:rPr>
                <a:t>恳请老师批评指正</a:t>
              </a:r>
            </a:p>
          </p:txBody>
        </p:sp>
        <p:sp>
          <p:nvSpPr>
            <p:cNvPr id="8" name="文本框 7"/>
            <p:cNvSpPr txBox="1"/>
            <p:nvPr/>
          </p:nvSpPr>
          <p:spPr>
            <a:xfrm>
              <a:off x="2259284" y="3195224"/>
              <a:ext cx="184730" cy="307777"/>
            </a:xfrm>
            <a:prstGeom prst="rect">
              <a:avLst/>
            </a:prstGeom>
            <a:noFill/>
          </p:spPr>
          <p:txBody>
            <a:bodyPr wrap="none" rtlCol="0">
              <a:spAutoFit/>
            </a:bodyPr>
            <a:lstStyle/>
            <a:p>
              <a:pPr algn="ctr"/>
              <a:endParaRPr lang="zh-CN" altLang="en-US" sz="1400" spc="600" dirty="0">
                <a:solidFill>
                  <a:schemeClr val="bg1"/>
                </a:solidFill>
                <a:cs typeface="+mn-ea"/>
                <a:sym typeface="+mn-lt"/>
              </a:endParaRPr>
            </a:p>
          </p:txBody>
        </p:sp>
      </p:grpSp>
      <p:sp>
        <p:nvSpPr>
          <p:cNvPr id="17" name="文本框 16"/>
          <p:cNvSpPr txBox="1"/>
          <p:nvPr/>
        </p:nvSpPr>
        <p:spPr>
          <a:xfrm>
            <a:off x="3117727" y="3554015"/>
            <a:ext cx="6030818" cy="523220"/>
          </a:xfrm>
          <a:prstGeom prst="rect">
            <a:avLst/>
          </a:prstGeom>
          <a:noFill/>
        </p:spPr>
        <p:txBody>
          <a:bodyPr wrap="none" rtlCol="0">
            <a:spAutoFit/>
          </a:bodyPr>
          <a:lstStyle/>
          <a:p>
            <a:r>
              <a:rPr lang="en-US" altLang="zh-CN" sz="2800" spc="600" dirty="0">
                <a:solidFill>
                  <a:schemeClr val="bg1">
                    <a:alpha val="44000"/>
                  </a:schemeClr>
                </a:solidFill>
                <a:cs typeface="+mn-ea"/>
                <a:sym typeface="+mn-lt"/>
              </a:rPr>
              <a:t>THANKS FOR LISTENING</a:t>
            </a:r>
            <a:endParaRPr lang="zh-CN" altLang="en-US" sz="2800" spc="600" dirty="0">
              <a:solidFill>
                <a:schemeClr val="bg1">
                  <a:alpha val="44000"/>
                </a:schemeClr>
              </a:solidFill>
              <a:cs typeface="+mn-ea"/>
              <a:sym typeface="+mn-lt"/>
            </a:endParaRPr>
          </a:p>
        </p:txBody>
      </p:sp>
      <p:pic>
        <p:nvPicPr>
          <p:cNvPr id="3" name="图形 2">
            <a:extLst>
              <a:ext uri="{FF2B5EF4-FFF2-40B4-BE49-F238E27FC236}">
                <a16:creationId xmlns:a16="http://schemas.microsoft.com/office/drawing/2014/main" id="{2B5DEB3F-0F3E-635E-5AA4-4BDBEF20F8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2915" y="855231"/>
            <a:ext cx="2554412" cy="874015"/>
          </a:xfrm>
          <a:prstGeom prst="rect">
            <a:avLst/>
          </a:prstGeom>
        </p:spPr>
      </p:pic>
      <p:grpSp>
        <p:nvGrpSpPr>
          <p:cNvPr id="16" name="组合 15">
            <a:extLst>
              <a:ext uri="{FF2B5EF4-FFF2-40B4-BE49-F238E27FC236}">
                <a16:creationId xmlns:a16="http://schemas.microsoft.com/office/drawing/2014/main" id="{E244B86E-509E-965D-7AB2-FD693D9A6080}"/>
              </a:ext>
            </a:extLst>
          </p:cNvPr>
          <p:cNvGrpSpPr/>
          <p:nvPr/>
        </p:nvGrpSpPr>
        <p:grpSpPr>
          <a:xfrm>
            <a:off x="407368" y="5507646"/>
            <a:ext cx="11351125" cy="369626"/>
            <a:chOff x="205850" y="5616012"/>
            <a:chExt cx="11351125" cy="369626"/>
          </a:xfrm>
        </p:grpSpPr>
        <p:grpSp>
          <p:nvGrpSpPr>
            <p:cNvPr id="18" name="组合 17">
              <a:extLst>
                <a:ext uri="{FF2B5EF4-FFF2-40B4-BE49-F238E27FC236}">
                  <a16:creationId xmlns:a16="http://schemas.microsoft.com/office/drawing/2014/main" id="{C83210C1-B47C-85C7-EB9D-02EE57DFEB3B}"/>
                </a:ext>
              </a:extLst>
            </p:cNvPr>
            <p:cNvGrpSpPr/>
            <p:nvPr/>
          </p:nvGrpSpPr>
          <p:grpSpPr>
            <a:xfrm>
              <a:off x="604527" y="5616012"/>
              <a:ext cx="10952448" cy="369626"/>
              <a:chOff x="994126" y="4996864"/>
              <a:chExt cx="10952448" cy="369626"/>
            </a:xfrm>
          </p:grpSpPr>
          <p:sp>
            <p:nvSpPr>
              <p:cNvPr id="22" name="文本框 21">
                <a:extLst>
                  <a:ext uri="{FF2B5EF4-FFF2-40B4-BE49-F238E27FC236}">
                    <a16:creationId xmlns:a16="http://schemas.microsoft.com/office/drawing/2014/main" id="{0AE6F6AE-7F9B-860A-EE04-20DAA039985A}"/>
                  </a:ext>
                </a:extLst>
              </p:cNvPr>
              <p:cNvSpPr txBox="1"/>
              <p:nvPr/>
            </p:nvSpPr>
            <p:spPr>
              <a:xfrm>
                <a:off x="994126" y="4997158"/>
                <a:ext cx="2114682" cy="369332"/>
              </a:xfrm>
              <a:prstGeom prst="rect">
                <a:avLst/>
              </a:prstGeom>
              <a:noFill/>
            </p:spPr>
            <p:txBody>
              <a:bodyPr wrap="none" rtlCol="0">
                <a:spAutoFit/>
              </a:bodyPr>
              <a:lstStyle/>
              <a:p>
                <a:pPr algn="ctr"/>
                <a:r>
                  <a:rPr lang="zh-CN" altLang="en-US" b="1" spc="300" dirty="0">
                    <a:solidFill>
                      <a:srgbClr val="122E66"/>
                    </a:solidFill>
                    <a:cs typeface="+mn-ea"/>
                    <a:sym typeface="+mn-lt"/>
                  </a:rPr>
                  <a:t>答辩人：</a:t>
                </a:r>
                <a:r>
                  <a:rPr lang="en-US" altLang="zh-CN" b="1" spc="300" dirty="0">
                    <a:solidFill>
                      <a:srgbClr val="122E66"/>
                    </a:solidFill>
                    <a:cs typeface="+mn-ea"/>
                    <a:sym typeface="+mn-lt"/>
                  </a:rPr>
                  <a:t>×××</a:t>
                </a:r>
                <a:endParaRPr lang="zh-CN" altLang="en-US" b="1" spc="300" dirty="0">
                  <a:solidFill>
                    <a:srgbClr val="122E66"/>
                  </a:solidFill>
                  <a:cs typeface="+mn-ea"/>
                  <a:sym typeface="+mn-lt"/>
                </a:endParaRPr>
              </a:p>
            </p:txBody>
          </p:sp>
          <p:sp>
            <p:nvSpPr>
              <p:cNvPr id="23" name="文本框 22">
                <a:extLst>
                  <a:ext uri="{FF2B5EF4-FFF2-40B4-BE49-F238E27FC236}">
                    <a16:creationId xmlns:a16="http://schemas.microsoft.com/office/drawing/2014/main" id="{8FF6E25D-9715-2833-D8FF-626C1099ABE1}"/>
                  </a:ext>
                </a:extLst>
              </p:cNvPr>
              <p:cNvSpPr txBox="1"/>
              <p:nvPr/>
            </p:nvSpPr>
            <p:spPr>
              <a:xfrm>
                <a:off x="9556176" y="4996864"/>
                <a:ext cx="2390398" cy="369332"/>
              </a:xfrm>
              <a:prstGeom prst="rect">
                <a:avLst/>
              </a:prstGeom>
              <a:noFill/>
            </p:spPr>
            <p:txBody>
              <a:bodyPr wrap="none" rtlCol="0">
                <a:spAutoFit/>
              </a:bodyPr>
              <a:lstStyle/>
              <a:p>
                <a:pPr algn="ctr"/>
                <a:r>
                  <a:rPr lang="zh-CN" altLang="en-US" b="1" spc="300" dirty="0">
                    <a:solidFill>
                      <a:srgbClr val="122E66"/>
                    </a:solidFill>
                    <a:cs typeface="+mn-ea"/>
                    <a:sym typeface="+mn-lt"/>
                  </a:rPr>
                  <a:t>答辩时间：</a:t>
                </a:r>
                <a:r>
                  <a:rPr lang="en-US" altLang="zh-CN" b="1" spc="300" dirty="0">
                    <a:solidFill>
                      <a:srgbClr val="122E66"/>
                    </a:solidFill>
                    <a:cs typeface="+mn-ea"/>
                    <a:sym typeface="+mn-lt"/>
                  </a:rPr>
                  <a:t>×××</a:t>
                </a:r>
                <a:endParaRPr lang="zh-CN" altLang="en-US" b="1" spc="300" dirty="0">
                  <a:solidFill>
                    <a:srgbClr val="122E66"/>
                  </a:solidFill>
                  <a:cs typeface="+mn-ea"/>
                  <a:sym typeface="+mn-lt"/>
                </a:endParaRPr>
              </a:p>
            </p:txBody>
          </p:sp>
          <p:sp>
            <p:nvSpPr>
              <p:cNvPr id="24" name="文本框 23">
                <a:extLst>
                  <a:ext uri="{FF2B5EF4-FFF2-40B4-BE49-F238E27FC236}">
                    <a16:creationId xmlns:a16="http://schemas.microsoft.com/office/drawing/2014/main" id="{0B9CD54F-E26B-6036-D8F8-C03E6B0EF12D}"/>
                  </a:ext>
                </a:extLst>
              </p:cNvPr>
              <p:cNvSpPr txBox="1"/>
              <p:nvPr/>
            </p:nvSpPr>
            <p:spPr>
              <a:xfrm>
                <a:off x="5302619" y="4996864"/>
                <a:ext cx="1838965" cy="369332"/>
              </a:xfrm>
              <a:prstGeom prst="rect">
                <a:avLst/>
              </a:prstGeom>
              <a:noFill/>
            </p:spPr>
            <p:txBody>
              <a:bodyPr wrap="none" rtlCol="0">
                <a:spAutoFit/>
              </a:bodyPr>
              <a:lstStyle/>
              <a:p>
                <a:pPr algn="ctr"/>
                <a:r>
                  <a:rPr lang="zh-CN" altLang="en-US" b="1" spc="300" dirty="0">
                    <a:solidFill>
                      <a:srgbClr val="122E66"/>
                    </a:solidFill>
                    <a:cs typeface="+mn-ea"/>
                    <a:sym typeface="+mn-lt"/>
                  </a:rPr>
                  <a:t>导师：</a:t>
                </a:r>
                <a:r>
                  <a:rPr lang="en-US" altLang="zh-CN" b="1" spc="300" dirty="0">
                    <a:solidFill>
                      <a:srgbClr val="122E66"/>
                    </a:solidFill>
                    <a:cs typeface="+mn-ea"/>
                    <a:sym typeface="+mn-lt"/>
                  </a:rPr>
                  <a:t>×××</a:t>
                </a:r>
                <a:endParaRPr lang="zh-CN" altLang="en-US" b="1" spc="300" dirty="0">
                  <a:solidFill>
                    <a:srgbClr val="122E66"/>
                  </a:solidFill>
                  <a:cs typeface="+mn-ea"/>
                  <a:sym typeface="+mn-lt"/>
                </a:endParaRPr>
              </a:p>
            </p:txBody>
          </p:sp>
        </p:grpSp>
        <p:sp>
          <p:nvSpPr>
            <p:cNvPr id="19" name="iconfont-1047-784241">
              <a:extLst>
                <a:ext uri="{FF2B5EF4-FFF2-40B4-BE49-F238E27FC236}">
                  <a16:creationId xmlns:a16="http://schemas.microsoft.com/office/drawing/2014/main" id="{E390B976-37DD-963B-4ED8-42CD583076B2}"/>
                </a:ext>
              </a:extLst>
            </p:cNvPr>
            <p:cNvSpPr/>
            <p:nvPr/>
          </p:nvSpPr>
          <p:spPr>
            <a:xfrm>
              <a:off x="8846810" y="5640618"/>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cs typeface="+mn-ea"/>
                <a:sym typeface="+mn-lt"/>
              </a:endParaRPr>
            </a:p>
          </p:txBody>
        </p:sp>
        <p:pic>
          <p:nvPicPr>
            <p:cNvPr id="20" name="图形 19">
              <a:extLst>
                <a:ext uri="{FF2B5EF4-FFF2-40B4-BE49-F238E27FC236}">
                  <a16:creationId xmlns:a16="http://schemas.microsoft.com/office/drawing/2014/main" id="{62B2DCA8-15DE-F08E-E1A0-B28FA934EE7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850" y="5616306"/>
              <a:ext cx="369332" cy="369332"/>
            </a:xfrm>
            <a:prstGeom prst="rect">
              <a:avLst/>
            </a:prstGeom>
          </p:spPr>
        </p:pic>
        <p:pic>
          <p:nvPicPr>
            <p:cNvPr id="21" name="图形 20">
              <a:extLst>
                <a:ext uri="{FF2B5EF4-FFF2-40B4-BE49-F238E27FC236}">
                  <a16:creationId xmlns:a16="http://schemas.microsoft.com/office/drawing/2014/main" id="{8CAEDA95-4A38-9467-40E8-572A4860E3A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1396" y="5661248"/>
              <a:ext cx="292924" cy="29292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1" y="2389043"/>
            <a:ext cx="12215105" cy="2079915"/>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dirty="0">
              <a:solidFill>
                <a:srgbClr val="FFFFFF"/>
              </a:solidFill>
              <a:cs typeface="+mn-ea"/>
              <a:sym typeface="+mn-lt"/>
            </a:endParaRPr>
          </a:p>
        </p:txBody>
      </p:sp>
      <p:grpSp>
        <p:nvGrpSpPr>
          <p:cNvPr id="2" name="组合 1"/>
          <p:cNvGrpSpPr/>
          <p:nvPr/>
        </p:nvGrpSpPr>
        <p:grpSpPr>
          <a:xfrm>
            <a:off x="4463184" y="3083381"/>
            <a:ext cx="3265638" cy="1236771"/>
            <a:chOff x="824630" y="2267746"/>
            <a:chExt cx="3265637" cy="1236772"/>
          </a:xfrm>
        </p:grpSpPr>
        <p:sp>
          <p:nvSpPr>
            <p:cNvPr id="7" name="文本框 6"/>
            <p:cNvSpPr txBox="1"/>
            <p:nvPr/>
          </p:nvSpPr>
          <p:spPr>
            <a:xfrm>
              <a:off x="980119" y="2267746"/>
              <a:ext cx="2954654" cy="830998"/>
            </a:xfrm>
            <a:prstGeom prst="rect">
              <a:avLst/>
            </a:prstGeom>
            <a:noFill/>
          </p:spPr>
          <p:txBody>
            <a:bodyPr wrap="none" rtlCol="0">
              <a:spAutoFit/>
            </a:bodyPr>
            <a:lstStyle/>
            <a:p>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项目介绍</a:t>
              </a:r>
            </a:p>
          </p:txBody>
        </p:sp>
        <p:sp>
          <p:nvSpPr>
            <p:cNvPr id="8" name="文本框 7"/>
            <p:cNvSpPr txBox="1"/>
            <p:nvPr/>
          </p:nvSpPr>
          <p:spPr>
            <a:xfrm>
              <a:off x="824630" y="3196741"/>
              <a:ext cx="3265637" cy="307777"/>
            </a:xfrm>
            <a:prstGeom prst="rect">
              <a:avLst/>
            </a:prstGeom>
            <a:noFill/>
          </p:spPr>
          <p:txBody>
            <a:bodyPr wrap="none" rtlCol="0">
              <a:spAutoFit/>
            </a:bodyPr>
            <a:lstStyle/>
            <a:p>
              <a:pPr algn="ctr"/>
              <a:r>
                <a:rPr lang="en-US" altLang="zh-CN" sz="1400" spc="600" dirty="0">
                  <a:solidFill>
                    <a:schemeClr val="bg1"/>
                  </a:solidFill>
                  <a:cs typeface="+mn-ea"/>
                  <a:sym typeface="+mn-lt"/>
                </a:rPr>
                <a:t>Project Introduction</a:t>
              </a:r>
              <a:endParaRPr lang="zh-CN" altLang="en-US" sz="1400" spc="600" dirty="0">
                <a:solidFill>
                  <a:schemeClr val="bg1"/>
                </a:solidFill>
                <a:cs typeface="+mn-ea"/>
                <a:sym typeface="+mn-lt"/>
              </a:endParaRPr>
            </a:p>
          </p:txBody>
        </p:sp>
      </p:grpSp>
      <p:grpSp>
        <p:nvGrpSpPr>
          <p:cNvPr id="3" name="组合 2"/>
          <p:cNvGrpSpPr/>
          <p:nvPr/>
        </p:nvGrpSpPr>
        <p:grpSpPr>
          <a:xfrm flipV="1">
            <a:off x="5211363" y="1431669"/>
            <a:ext cx="1530747" cy="1501387"/>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300" dirty="0">
                <a:solidFill>
                  <a:srgbClr val="FFFFFF"/>
                </a:solidFill>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4400" dirty="0">
                <a:solidFill>
                  <a:srgbClr val="0E419C"/>
                </a:solidFill>
                <a:cs typeface="+mn-ea"/>
                <a:sym typeface="+mn-lt"/>
              </a:endParaRPr>
            </a:p>
          </p:txBody>
        </p:sp>
      </p:grpSp>
      <p:sp>
        <p:nvSpPr>
          <p:cNvPr id="5" name="文本框 4"/>
          <p:cNvSpPr txBox="1"/>
          <p:nvPr/>
        </p:nvSpPr>
        <p:spPr>
          <a:xfrm>
            <a:off x="5640786" y="1548353"/>
            <a:ext cx="655949" cy="1107996"/>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1</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pic>
        <p:nvPicPr>
          <p:cNvPr id="10" name="图片 9" descr="图片包含 游戏机, 盒子&#10;&#10;描述已自动生成">
            <a:extLst>
              <a:ext uri="{FF2B5EF4-FFF2-40B4-BE49-F238E27FC236}">
                <a16:creationId xmlns:a16="http://schemas.microsoft.com/office/drawing/2014/main" id="{7A336932-3C7E-2BB7-8D06-21F19DB4AD6D}"/>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33" r="7706"/>
          <a:stretch>
            <a:fillRect/>
          </a:stretch>
        </p:blipFill>
        <p:spPr>
          <a:xfrm>
            <a:off x="0" y="4483101"/>
            <a:ext cx="12192000" cy="23749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861437" y="1385131"/>
            <a:ext cx="5491148" cy="612480"/>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bg1"/>
                </a:solidFill>
                <a:cs typeface="+mn-ea"/>
                <a:sym typeface="+mn-lt"/>
              </a:rPr>
              <a:t>  树洞？</a:t>
            </a:r>
            <a:r>
              <a:rPr lang="en-US" altLang="zh-CN" sz="2400" b="1" dirty="0">
                <a:solidFill>
                  <a:schemeClr val="bg1"/>
                </a:solidFill>
                <a:cs typeface="+mn-ea"/>
                <a:sym typeface="+mn-lt"/>
              </a:rPr>
              <a:t>SHU</a:t>
            </a:r>
            <a:r>
              <a:rPr lang="zh-CN" altLang="en-US" sz="2400" b="1" dirty="0">
                <a:solidFill>
                  <a:schemeClr val="bg1"/>
                </a:solidFill>
                <a:cs typeface="+mn-ea"/>
                <a:sym typeface="+mn-lt"/>
              </a:rPr>
              <a:t>洞？鼠洞！</a:t>
            </a:r>
          </a:p>
        </p:txBody>
      </p:sp>
      <p:pic>
        <p:nvPicPr>
          <p:cNvPr id="11" name="图片 10" descr="一群穿着西装笔挺的男子与配字&#10;&#10;描述已自动生成">
            <a:extLst>
              <a:ext uri="{FF2B5EF4-FFF2-40B4-BE49-F238E27FC236}">
                <a16:creationId xmlns:a16="http://schemas.microsoft.com/office/drawing/2014/main" id="{F45118EF-55A0-898D-8C94-9733C9DBAA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5217" y="3761991"/>
            <a:ext cx="2755224" cy="2755224"/>
          </a:xfrm>
          <a:prstGeom prst="rect">
            <a:avLst/>
          </a:prstGeom>
        </p:spPr>
      </p:pic>
      <p:pic>
        <p:nvPicPr>
          <p:cNvPr id="18" name="图片 17" descr="徽标&#10;&#10;低可信度描述已自动生成">
            <a:extLst>
              <a:ext uri="{FF2B5EF4-FFF2-40B4-BE49-F238E27FC236}">
                <a16:creationId xmlns:a16="http://schemas.microsoft.com/office/drawing/2014/main" id="{4E2561A9-B0B2-56F2-8DD2-94AB8CD6E8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52" y="1016483"/>
            <a:ext cx="2764103" cy="2764103"/>
          </a:xfrm>
          <a:prstGeom prst="rect">
            <a:avLst/>
          </a:prstGeom>
        </p:spPr>
      </p:pic>
      <p:pic>
        <p:nvPicPr>
          <p:cNvPr id="1026" name="Picture 2" descr="p大树洞：那些不敢发出的声音，请把它留在这里">
            <a:extLst>
              <a:ext uri="{FF2B5EF4-FFF2-40B4-BE49-F238E27FC236}">
                <a16:creationId xmlns:a16="http://schemas.microsoft.com/office/drawing/2014/main" id="{D709961A-E706-02C6-F795-EDE218BC78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1437" y="2564904"/>
            <a:ext cx="5390977" cy="365260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CFD8E1B6-366C-964F-2476-8E18203037DC}"/>
              </a:ext>
            </a:extLst>
          </p:cNvPr>
          <p:cNvGrpSpPr/>
          <p:nvPr/>
        </p:nvGrpSpPr>
        <p:grpSpPr>
          <a:xfrm>
            <a:off x="0" y="1"/>
            <a:ext cx="12192000" cy="711200"/>
            <a:chOff x="0" y="1"/>
            <a:chExt cx="12192000" cy="711200"/>
          </a:xfrm>
        </p:grpSpPr>
        <p:sp>
          <p:nvSpPr>
            <p:cNvPr id="4" name="矩形 3">
              <a:extLst>
                <a:ext uri="{FF2B5EF4-FFF2-40B4-BE49-F238E27FC236}">
                  <a16:creationId xmlns:a16="http://schemas.microsoft.com/office/drawing/2014/main" id="{3D60B85D-B87C-4485-0E77-6C272BCB2601}"/>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7B6DE12-A810-48D4-AE96-437F67AB4E74}"/>
                </a:ext>
              </a:extLst>
            </p:cNvPr>
            <p:cNvGrpSpPr/>
            <p:nvPr/>
          </p:nvGrpSpPr>
          <p:grpSpPr>
            <a:xfrm>
              <a:off x="3838921" y="159473"/>
              <a:ext cx="8043568" cy="369332"/>
              <a:chOff x="3496021" y="299173"/>
              <a:chExt cx="8043568" cy="369332"/>
            </a:xfrm>
          </p:grpSpPr>
          <p:sp>
            <p:nvSpPr>
              <p:cNvPr id="7" name="文本框 6">
                <a:extLst>
                  <a:ext uri="{FF2B5EF4-FFF2-40B4-BE49-F238E27FC236}">
                    <a16:creationId xmlns:a16="http://schemas.microsoft.com/office/drawing/2014/main" id="{66A6026F-7323-8CD3-82FB-E6FA01AC0612}"/>
                  </a:ext>
                </a:extLst>
              </p:cNvPr>
              <p:cNvSpPr txBox="1"/>
              <p:nvPr/>
            </p:nvSpPr>
            <p:spPr>
              <a:xfrm>
                <a:off x="522350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研究综述</a:t>
                </a:r>
              </a:p>
            </p:txBody>
          </p:sp>
          <p:sp>
            <p:nvSpPr>
              <p:cNvPr id="8" name="文本框 7">
                <a:extLst>
                  <a:ext uri="{FF2B5EF4-FFF2-40B4-BE49-F238E27FC236}">
                    <a16:creationId xmlns:a16="http://schemas.microsoft.com/office/drawing/2014/main" id="{8B3EAD4A-C245-EB7C-0D77-EA70064BB4F1}"/>
                  </a:ext>
                </a:extLst>
              </p:cNvPr>
              <p:cNvSpPr txBox="1"/>
              <p:nvPr/>
            </p:nvSpPr>
            <p:spPr>
              <a:xfrm>
                <a:off x="695098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论文内容</a:t>
                </a:r>
              </a:p>
            </p:txBody>
          </p:sp>
          <p:sp>
            <p:nvSpPr>
              <p:cNvPr id="10" name="文本框 9">
                <a:extLst>
                  <a:ext uri="{FF2B5EF4-FFF2-40B4-BE49-F238E27FC236}">
                    <a16:creationId xmlns:a16="http://schemas.microsoft.com/office/drawing/2014/main" id="{D32CD803-9E8B-CD2C-C131-08B7AD0EFEE0}"/>
                  </a:ext>
                </a:extLst>
              </p:cNvPr>
              <p:cNvSpPr txBox="1"/>
              <p:nvPr/>
            </p:nvSpPr>
            <p:spPr>
              <a:xfrm>
                <a:off x="867846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研究成果</a:t>
                </a:r>
              </a:p>
            </p:txBody>
          </p:sp>
          <p:sp>
            <p:nvSpPr>
              <p:cNvPr id="12" name="文本框 11">
                <a:extLst>
                  <a:ext uri="{FF2B5EF4-FFF2-40B4-BE49-F238E27FC236}">
                    <a16:creationId xmlns:a16="http://schemas.microsoft.com/office/drawing/2014/main" id="{F2D208ED-D579-6FDA-E990-FD196894A33C}"/>
                  </a:ext>
                </a:extLst>
              </p:cNvPr>
              <p:cNvSpPr txBox="1"/>
              <p:nvPr/>
            </p:nvSpPr>
            <p:spPr>
              <a:xfrm>
                <a:off x="10405945"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参考文献</a:t>
                </a:r>
              </a:p>
            </p:txBody>
          </p:sp>
          <p:sp>
            <p:nvSpPr>
              <p:cNvPr id="13" name="文本框 12">
                <a:extLst>
                  <a:ext uri="{FF2B5EF4-FFF2-40B4-BE49-F238E27FC236}">
                    <a16:creationId xmlns:a16="http://schemas.microsoft.com/office/drawing/2014/main" id="{EF6440EE-6862-F192-97AD-FCFA847595B5}"/>
                  </a:ext>
                </a:extLst>
              </p:cNvPr>
              <p:cNvSpPr txBox="1"/>
              <p:nvPr/>
            </p:nvSpPr>
            <p:spPr>
              <a:xfrm>
                <a:off x="349602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cxnSp>
            <p:nvCxnSpPr>
              <p:cNvPr id="14" name="直接连接符 13">
                <a:extLst>
                  <a:ext uri="{FF2B5EF4-FFF2-40B4-BE49-F238E27FC236}">
                    <a16:creationId xmlns:a16="http://schemas.microsoft.com/office/drawing/2014/main" id="{286AB9B1-0311-4996-CFE3-5FF936F94063}"/>
                  </a:ext>
                </a:extLst>
              </p:cNvPr>
              <p:cNvCxnSpPr>
                <a:cxnSpLocks/>
              </p:cNvCxnSpPr>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79FE897-764E-0557-51D0-D5483BEEDF34}"/>
                  </a:ext>
                </a:extLst>
              </p:cNvPr>
              <p:cNvCxnSpPr>
                <a:cxnSpLocks/>
              </p:cNvCxnSpPr>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F23AB03-C888-D97D-AA7C-5E238779F561}"/>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ACF6B60-AA1F-CC8B-1687-AA6E310CCB70}"/>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等腰三角形 5">
              <a:extLst>
                <a:ext uri="{FF2B5EF4-FFF2-40B4-BE49-F238E27FC236}">
                  <a16:creationId xmlns:a16="http://schemas.microsoft.com/office/drawing/2014/main" id="{F65CC9AE-A4E9-3D48-1E85-3C7A0C7D0E7E}"/>
                </a:ext>
              </a:extLst>
            </p:cNvPr>
            <p:cNvSpPr/>
            <p:nvPr/>
          </p:nvSpPr>
          <p:spPr>
            <a:xfrm>
              <a:off x="7464152"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形 18">
            <a:extLst>
              <a:ext uri="{FF2B5EF4-FFF2-40B4-BE49-F238E27FC236}">
                <a16:creationId xmlns:a16="http://schemas.microsoft.com/office/drawing/2014/main" id="{DDE68970-4F31-609A-6814-36D98A21CF7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513" y="76385"/>
            <a:ext cx="1466009" cy="501608"/>
          </a:xfrm>
          <a:prstGeom prst="rect">
            <a:avLst/>
          </a:prstGeom>
        </p:spPr>
      </p:pic>
    </p:spTree>
    <p:extLst>
      <p:ext uri="{BB962C8B-B14F-4D97-AF65-F5344CB8AC3E}">
        <p14:creationId xmlns:p14="http://schemas.microsoft.com/office/powerpoint/2010/main" val="1678572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734212" y="1673910"/>
            <a:ext cx="4764610" cy="4764606"/>
          </a:xfrm>
          <a:prstGeom prst="ellipse">
            <a:avLst/>
          </a:prstGeom>
          <a:noFill/>
          <a:ln>
            <a:solidFill>
              <a:srgbClr val="D5E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5" name="图片 4"/>
          <p:cNvPicPr>
            <a:picLocks noChangeAspect="1"/>
          </p:cNvPicPr>
          <p:nvPr/>
        </p:nvPicPr>
        <p:blipFill>
          <a:blip r:embed="rId3"/>
          <a:stretch>
            <a:fillRect/>
          </a:stretch>
        </p:blipFill>
        <p:spPr>
          <a:xfrm>
            <a:off x="4067387" y="2029901"/>
            <a:ext cx="4053248" cy="4058972"/>
          </a:xfrm>
          <a:prstGeom prst="rect">
            <a:avLst/>
          </a:prstGeom>
        </p:spPr>
      </p:pic>
      <p:sp>
        <p:nvSpPr>
          <p:cNvPr id="6" name="文本框 82"/>
          <p:cNvSpPr txBox="1"/>
          <p:nvPr/>
        </p:nvSpPr>
        <p:spPr>
          <a:xfrm>
            <a:off x="757038" y="1904275"/>
            <a:ext cx="1735981" cy="4001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4472C4"/>
                </a:solidFill>
                <a:effectLst/>
                <a:uLnTx/>
                <a:uFillTx/>
                <a:cs typeface="+mn-ea"/>
                <a:sym typeface="+mn-lt"/>
              </a:rPr>
              <a:t>第一章节</a:t>
            </a:r>
          </a:p>
        </p:txBody>
      </p:sp>
      <p:sp>
        <p:nvSpPr>
          <p:cNvPr id="7" name="文本框 83"/>
          <p:cNvSpPr txBox="1"/>
          <p:nvPr/>
        </p:nvSpPr>
        <p:spPr>
          <a:xfrm>
            <a:off x="746222" y="2428678"/>
            <a:ext cx="3235426"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18" name="椭圆 17"/>
          <p:cNvSpPr/>
          <p:nvPr/>
        </p:nvSpPr>
        <p:spPr>
          <a:xfrm>
            <a:off x="4701964" y="2653448"/>
            <a:ext cx="2805529" cy="2805529"/>
          </a:xfrm>
          <a:prstGeom prst="ellipse">
            <a:avLst/>
          </a:prstGeom>
          <a:gradFill>
            <a:gsLst>
              <a:gs pos="0">
                <a:srgbClr val="0E419C"/>
              </a:gs>
              <a:gs pos="100000">
                <a:srgbClr val="64AFF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9" name="文本框 18"/>
          <p:cNvSpPr txBox="1"/>
          <p:nvPr/>
        </p:nvSpPr>
        <p:spPr>
          <a:xfrm>
            <a:off x="5509917" y="3318127"/>
            <a:ext cx="1172166" cy="1365567"/>
          </a:xfrm>
          <a:prstGeom prst="rect">
            <a:avLst/>
          </a:prstGeom>
          <a:noFill/>
          <a:ln>
            <a:noFill/>
          </a:ln>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3600" b="1" dirty="0">
                <a:solidFill>
                  <a:prstClr val="white"/>
                </a:solidFill>
                <a:cs typeface="+mn-ea"/>
                <a:sym typeface="+mn-lt"/>
              </a:rPr>
              <a:t>研究</a:t>
            </a:r>
            <a:endParaRPr lang="en-US" altLang="zh-CN" sz="3600" b="1" dirty="0">
              <a:solidFill>
                <a:prstClr val="white"/>
              </a:solidFill>
              <a:cs typeface="+mn-ea"/>
              <a:sym typeface="+mn-lt"/>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cs typeface="+mn-ea"/>
                <a:sym typeface="+mn-lt"/>
              </a:rPr>
              <a:t>内容</a:t>
            </a:r>
          </a:p>
        </p:txBody>
      </p:sp>
      <p:sp>
        <p:nvSpPr>
          <p:cNvPr id="30" name="文本框 82"/>
          <p:cNvSpPr txBox="1"/>
          <p:nvPr/>
        </p:nvSpPr>
        <p:spPr>
          <a:xfrm>
            <a:off x="746222" y="4252806"/>
            <a:ext cx="1735981" cy="4001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zh-CN" altLang="en-US" sz="2000" b="1" dirty="0">
                <a:solidFill>
                  <a:srgbClr val="4472C4"/>
                </a:solidFill>
                <a:cs typeface="+mn-ea"/>
                <a:sym typeface="+mn-lt"/>
              </a:rPr>
              <a:t>第三章节</a:t>
            </a:r>
          </a:p>
        </p:txBody>
      </p:sp>
      <p:sp>
        <p:nvSpPr>
          <p:cNvPr id="31" name="文本框 82"/>
          <p:cNvSpPr txBox="1"/>
          <p:nvPr/>
        </p:nvSpPr>
        <p:spPr>
          <a:xfrm>
            <a:off x="8942986" y="4240288"/>
            <a:ext cx="1735981" cy="4001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zh-CN" altLang="en-US" sz="2000" b="1" dirty="0">
                <a:solidFill>
                  <a:srgbClr val="4472C4"/>
                </a:solidFill>
                <a:cs typeface="+mn-ea"/>
                <a:sym typeface="+mn-lt"/>
              </a:rPr>
              <a:t>第四章节</a:t>
            </a:r>
          </a:p>
        </p:txBody>
      </p:sp>
      <p:sp>
        <p:nvSpPr>
          <p:cNvPr id="32" name="iconfont-1192-742827"/>
          <p:cNvSpPr/>
          <p:nvPr/>
        </p:nvSpPr>
        <p:spPr>
          <a:xfrm>
            <a:off x="489702" y="1967013"/>
            <a:ext cx="267336" cy="268131"/>
          </a:xfrm>
          <a:custGeom>
            <a:avLst/>
            <a:gdLst>
              <a:gd name="T0" fmla="*/ 8264 w 11898"/>
              <a:gd name="T1" fmla="*/ 11934 h 11934"/>
              <a:gd name="T2" fmla="*/ 6604 w 11898"/>
              <a:gd name="T3" fmla="*/ 7046 h 11934"/>
              <a:gd name="T4" fmla="*/ 7084 w 11898"/>
              <a:gd name="T5" fmla="*/ 6641 h 11934"/>
              <a:gd name="T6" fmla="*/ 11898 w 11898"/>
              <a:gd name="T7" fmla="*/ 8301 h 11934"/>
              <a:gd name="T8" fmla="*/ 10238 w 11898"/>
              <a:gd name="T9" fmla="*/ 11934 h 11934"/>
              <a:gd name="T10" fmla="*/ 7323 w 11898"/>
              <a:gd name="T11" fmla="*/ 10274 h 11934"/>
              <a:gd name="T12" fmla="*/ 10219 w 11898"/>
              <a:gd name="T13" fmla="*/ 11197 h 11934"/>
              <a:gd name="T14" fmla="*/ 11142 w 11898"/>
              <a:gd name="T15" fmla="*/ 8301 h 11934"/>
              <a:gd name="T16" fmla="*/ 7323 w 11898"/>
              <a:gd name="T17" fmla="*/ 7378 h 11934"/>
              <a:gd name="T18" fmla="*/ 1716 w 11898"/>
              <a:gd name="T19" fmla="*/ 11934 h 11934"/>
              <a:gd name="T20" fmla="*/ 0 w 11898"/>
              <a:gd name="T21" fmla="*/ 8374 h 11934"/>
              <a:gd name="T22" fmla="*/ 4815 w 11898"/>
              <a:gd name="T23" fmla="*/ 6659 h 11934"/>
              <a:gd name="T24" fmla="*/ 5294 w 11898"/>
              <a:gd name="T25" fmla="*/ 7065 h 11934"/>
              <a:gd name="T26" fmla="*/ 3560 w 11898"/>
              <a:gd name="T27" fmla="*/ 11934 h 11934"/>
              <a:gd name="T28" fmla="*/ 738 w 11898"/>
              <a:gd name="T29" fmla="*/ 8356 h 11934"/>
              <a:gd name="T30" fmla="*/ 1716 w 11898"/>
              <a:gd name="T31" fmla="*/ 11178 h 11934"/>
              <a:gd name="T32" fmla="*/ 4538 w 11898"/>
              <a:gd name="T33" fmla="*/ 10201 h 11934"/>
              <a:gd name="T34" fmla="*/ 1716 w 11898"/>
              <a:gd name="T35" fmla="*/ 7378 h 11934"/>
              <a:gd name="T36" fmla="*/ 1624 w 11898"/>
              <a:gd name="T37" fmla="*/ 5312 h 11934"/>
              <a:gd name="T38" fmla="*/ 0 w 11898"/>
              <a:gd name="T39" fmla="*/ 1642 h 11934"/>
              <a:gd name="T40" fmla="*/ 3671 w 11898"/>
              <a:gd name="T41" fmla="*/ 18 h 11934"/>
              <a:gd name="T42" fmla="*/ 5294 w 11898"/>
              <a:gd name="T43" fmla="*/ 4907 h 11934"/>
              <a:gd name="T44" fmla="*/ 4815 w 11898"/>
              <a:gd name="T45" fmla="*/ 5312 h 11934"/>
              <a:gd name="T46" fmla="*/ 720 w 11898"/>
              <a:gd name="T47" fmla="*/ 1623 h 11934"/>
              <a:gd name="T48" fmla="*/ 1605 w 11898"/>
              <a:gd name="T49" fmla="*/ 4575 h 11934"/>
              <a:gd name="T50" fmla="*/ 4538 w 11898"/>
              <a:gd name="T51" fmla="*/ 1642 h 11934"/>
              <a:gd name="T52" fmla="*/ 1605 w 11898"/>
              <a:gd name="T53" fmla="*/ 756 h 11934"/>
              <a:gd name="T54" fmla="*/ 10219 w 11898"/>
              <a:gd name="T55" fmla="*/ 5312 h 11934"/>
              <a:gd name="T56" fmla="*/ 6899 w 11898"/>
              <a:gd name="T57" fmla="*/ 5275 h 11934"/>
              <a:gd name="T58" fmla="*/ 6586 w 11898"/>
              <a:gd name="T59" fmla="*/ 1679 h 11934"/>
              <a:gd name="T60" fmla="*/ 10219 w 11898"/>
              <a:gd name="T61" fmla="*/ 0 h 11934"/>
              <a:gd name="T62" fmla="*/ 11898 w 11898"/>
              <a:gd name="T63" fmla="*/ 3634 h 11934"/>
              <a:gd name="T64" fmla="*/ 7323 w 11898"/>
              <a:gd name="T65" fmla="*/ 4574 h 11934"/>
              <a:gd name="T66" fmla="*/ 11142 w 11898"/>
              <a:gd name="T67" fmla="*/ 3634 h 11934"/>
              <a:gd name="T68" fmla="*/ 10201 w 11898"/>
              <a:gd name="T69" fmla="*/ 738 h 11934"/>
              <a:gd name="T70" fmla="*/ 7305 w 11898"/>
              <a:gd name="T71" fmla="*/ 1678 h 11934"/>
              <a:gd name="T72" fmla="*/ 7323 w 11898"/>
              <a:gd name="T73" fmla="*/ 4574 h 1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98" h="11934">
                <a:moveTo>
                  <a:pt x="10238" y="11934"/>
                </a:moveTo>
                <a:lnTo>
                  <a:pt x="8264" y="11934"/>
                </a:lnTo>
                <a:cubicBezTo>
                  <a:pt x="7342" y="11934"/>
                  <a:pt x="6604" y="11197"/>
                  <a:pt x="6604" y="10274"/>
                </a:cubicBezTo>
                <a:lnTo>
                  <a:pt x="6604" y="7046"/>
                </a:lnTo>
                <a:cubicBezTo>
                  <a:pt x="6604" y="6862"/>
                  <a:pt x="6733" y="6714"/>
                  <a:pt x="6918" y="6677"/>
                </a:cubicBezTo>
                <a:cubicBezTo>
                  <a:pt x="6973" y="6659"/>
                  <a:pt x="7028" y="6641"/>
                  <a:pt x="7084" y="6641"/>
                </a:cubicBezTo>
                <a:lnTo>
                  <a:pt x="10238" y="6641"/>
                </a:lnTo>
                <a:cubicBezTo>
                  <a:pt x="11160" y="6641"/>
                  <a:pt x="11898" y="7378"/>
                  <a:pt x="11898" y="8301"/>
                </a:cubicBezTo>
                <a:lnTo>
                  <a:pt x="11898" y="10274"/>
                </a:lnTo>
                <a:cubicBezTo>
                  <a:pt x="11879" y="11178"/>
                  <a:pt x="11142" y="11934"/>
                  <a:pt x="10238" y="11934"/>
                </a:cubicBezTo>
                <a:close/>
                <a:moveTo>
                  <a:pt x="7323" y="7378"/>
                </a:moveTo>
                <a:lnTo>
                  <a:pt x="7323" y="10274"/>
                </a:lnTo>
                <a:cubicBezTo>
                  <a:pt x="7323" y="10772"/>
                  <a:pt x="7729" y="11197"/>
                  <a:pt x="8246" y="11197"/>
                </a:cubicBezTo>
                <a:lnTo>
                  <a:pt x="10219" y="11197"/>
                </a:lnTo>
                <a:cubicBezTo>
                  <a:pt x="10717" y="11197"/>
                  <a:pt x="11142" y="10791"/>
                  <a:pt x="11142" y="10274"/>
                </a:cubicBezTo>
                <a:lnTo>
                  <a:pt x="11142" y="8301"/>
                </a:lnTo>
                <a:cubicBezTo>
                  <a:pt x="11142" y="7803"/>
                  <a:pt x="10736" y="7378"/>
                  <a:pt x="10219" y="7378"/>
                </a:cubicBezTo>
                <a:lnTo>
                  <a:pt x="7323" y="7378"/>
                </a:lnTo>
                <a:close/>
                <a:moveTo>
                  <a:pt x="3560" y="11934"/>
                </a:moveTo>
                <a:lnTo>
                  <a:pt x="1716" y="11934"/>
                </a:lnTo>
                <a:cubicBezTo>
                  <a:pt x="757" y="11934"/>
                  <a:pt x="0" y="11160"/>
                  <a:pt x="0" y="10219"/>
                </a:cubicBezTo>
                <a:lnTo>
                  <a:pt x="0" y="8374"/>
                </a:lnTo>
                <a:cubicBezTo>
                  <a:pt x="0" y="7415"/>
                  <a:pt x="775" y="6659"/>
                  <a:pt x="1716" y="6659"/>
                </a:cubicBezTo>
                <a:lnTo>
                  <a:pt x="4815" y="6659"/>
                </a:lnTo>
                <a:cubicBezTo>
                  <a:pt x="4870" y="6659"/>
                  <a:pt x="4925" y="6677"/>
                  <a:pt x="4981" y="6696"/>
                </a:cubicBezTo>
                <a:cubicBezTo>
                  <a:pt x="5165" y="6714"/>
                  <a:pt x="5294" y="6880"/>
                  <a:pt x="5294" y="7065"/>
                </a:cubicBezTo>
                <a:lnTo>
                  <a:pt x="5294" y="10237"/>
                </a:lnTo>
                <a:cubicBezTo>
                  <a:pt x="5294" y="11160"/>
                  <a:pt x="4519" y="11934"/>
                  <a:pt x="3560" y="11934"/>
                </a:cubicBezTo>
                <a:close/>
                <a:moveTo>
                  <a:pt x="1716" y="7378"/>
                </a:moveTo>
                <a:cubicBezTo>
                  <a:pt x="1181" y="7378"/>
                  <a:pt x="738" y="7821"/>
                  <a:pt x="738" y="8356"/>
                </a:cubicBezTo>
                <a:lnTo>
                  <a:pt x="738" y="10201"/>
                </a:lnTo>
                <a:cubicBezTo>
                  <a:pt x="738" y="10754"/>
                  <a:pt x="1181" y="11178"/>
                  <a:pt x="1716" y="11178"/>
                </a:cubicBezTo>
                <a:lnTo>
                  <a:pt x="3560" y="11178"/>
                </a:lnTo>
                <a:cubicBezTo>
                  <a:pt x="4095" y="11178"/>
                  <a:pt x="4538" y="10736"/>
                  <a:pt x="4538" y="10201"/>
                </a:cubicBezTo>
                <a:lnTo>
                  <a:pt x="4538" y="7378"/>
                </a:lnTo>
                <a:lnTo>
                  <a:pt x="1716" y="7378"/>
                </a:lnTo>
                <a:close/>
                <a:moveTo>
                  <a:pt x="4815" y="5312"/>
                </a:moveTo>
                <a:lnTo>
                  <a:pt x="1624" y="5312"/>
                </a:lnTo>
                <a:cubicBezTo>
                  <a:pt x="720" y="5312"/>
                  <a:pt x="0" y="4593"/>
                  <a:pt x="0" y="3689"/>
                </a:cubicBezTo>
                <a:lnTo>
                  <a:pt x="0" y="1642"/>
                </a:lnTo>
                <a:cubicBezTo>
                  <a:pt x="0" y="738"/>
                  <a:pt x="720" y="18"/>
                  <a:pt x="1624" y="18"/>
                </a:cubicBezTo>
                <a:lnTo>
                  <a:pt x="3671" y="18"/>
                </a:lnTo>
                <a:cubicBezTo>
                  <a:pt x="4575" y="18"/>
                  <a:pt x="5294" y="738"/>
                  <a:pt x="5294" y="1642"/>
                </a:cubicBezTo>
                <a:lnTo>
                  <a:pt x="5294" y="4907"/>
                </a:lnTo>
                <a:cubicBezTo>
                  <a:pt x="5294" y="5091"/>
                  <a:pt x="5165" y="5239"/>
                  <a:pt x="4981" y="5276"/>
                </a:cubicBezTo>
                <a:cubicBezTo>
                  <a:pt x="4925" y="5294"/>
                  <a:pt x="4870" y="5312"/>
                  <a:pt x="4815" y="5312"/>
                </a:cubicBezTo>
                <a:close/>
                <a:moveTo>
                  <a:pt x="1605" y="738"/>
                </a:moveTo>
                <a:cubicBezTo>
                  <a:pt x="1125" y="738"/>
                  <a:pt x="720" y="1144"/>
                  <a:pt x="720" y="1623"/>
                </a:cubicBezTo>
                <a:lnTo>
                  <a:pt x="720" y="3689"/>
                </a:lnTo>
                <a:cubicBezTo>
                  <a:pt x="720" y="4169"/>
                  <a:pt x="1125" y="4575"/>
                  <a:pt x="1605" y="4575"/>
                </a:cubicBezTo>
                <a:lnTo>
                  <a:pt x="4538" y="4575"/>
                </a:lnTo>
                <a:lnTo>
                  <a:pt x="4538" y="1642"/>
                </a:lnTo>
                <a:cubicBezTo>
                  <a:pt x="4538" y="1162"/>
                  <a:pt x="4132" y="756"/>
                  <a:pt x="3653" y="756"/>
                </a:cubicBezTo>
                <a:lnTo>
                  <a:pt x="1605" y="756"/>
                </a:lnTo>
                <a:lnTo>
                  <a:pt x="1605" y="738"/>
                </a:lnTo>
                <a:close/>
                <a:moveTo>
                  <a:pt x="10219" y="5312"/>
                </a:moveTo>
                <a:lnTo>
                  <a:pt x="7065" y="5312"/>
                </a:lnTo>
                <a:cubicBezTo>
                  <a:pt x="7010" y="5312"/>
                  <a:pt x="6954" y="5294"/>
                  <a:pt x="6899" y="5275"/>
                </a:cubicBezTo>
                <a:cubicBezTo>
                  <a:pt x="6715" y="5257"/>
                  <a:pt x="6586" y="5091"/>
                  <a:pt x="6586" y="4907"/>
                </a:cubicBezTo>
                <a:lnTo>
                  <a:pt x="6586" y="1679"/>
                </a:lnTo>
                <a:cubicBezTo>
                  <a:pt x="6586" y="756"/>
                  <a:pt x="7342" y="0"/>
                  <a:pt x="8264" y="0"/>
                </a:cubicBezTo>
                <a:lnTo>
                  <a:pt x="10219" y="0"/>
                </a:lnTo>
                <a:cubicBezTo>
                  <a:pt x="11142" y="0"/>
                  <a:pt x="11898" y="756"/>
                  <a:pt x="11898" y="1679"/>
                </a:cubicBezTo>
                <a:lnTo>
                  <a:pt x="11898" y="3634"/>
                </a:lnTo>
                <a:cubicBezTo>
                  <a:pt x="11880" y="4556"/>
                  <a:pt x="11142" y="5312"/>
                  <a:pt x="10219" y="5312"/>
                </a:cubicBezTo>
                <a:close/>
                <a:moveTo>
                  <a:pt x="7323" y="4574"/>
                </a:moveTo>
                <a:lnTo>
                  <a:pt x="10201" y="4574"/>
                </a:lnTo>
                <a:cubicBezTo>
                  <a:pt x="10717" y="4574"/>
                  <a:pt x="11142" y="4150"/>
                  <a:pt x="11142" y="3634"/>
                </a:cubicBezTo>
                <a:lnTo>
                  <a:pt x="11142" y="1678"/>
                </a:lnTo>
                <a:cubicBezTo>
                  <a:pt x="11142" y="1162"/>
                  <a:pt x="10717" y="738"/>
                  <a:pt x="10201" y="738"/>
                </a:cubicBezTo>
                <a:lnTo>
                  <a:pt x="8246" y="738"/>
                </a:lnTo>
                <a:cubicBezTo>
                  <a:pt x="7729" y="738"/>
                  <a:pt x="7305" y="1162"/>
                  <a:pt x="7305" y="1678"/>
                </a:cubicBezTo>
                <a:lnTo>
                  <a:pt x="7305" y="4574"/>
                </a:lnTo>
                <a:lnTo>
                  <a:pt x="7323" y="457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3" name="iconfont-1192-742827"/>
          <p:cNvSpPr/>
          <p:nvPr/>
        </p:nvSpPr>
        <p:spPr>
          <a:xfrm>
            <a:off x="484469" y="4319837"/>
            <a:ext cx="267336" cy="268131"/>
          </a:xfrm>
          <a:custGeom>
            <a:avLst/>
            <a:gdLst>
              <a:gd name="T0" fmla="*/ 8264 w 11898"/>
              <a:gd name="T1" fmla="*/ 11934 h 11934"/>
              <a:gd name="T2" fmla="*/ 6604 w 11898"/>
              <a:gd name="T3" fmla="*/ 7046 h 11934"/>
              <a:gd name="T4" fmla="*/ 7084 w 11898"/>
              <a:gd name="T5" fmla="*/ 6641 h 11934"/>
              <a:gd name="T6" fmla="*/ 11898 w 11898"/>
              <a:gd name="T7" fmla="*/ 8301 h 11934"/>
              <a:gd name="T8" fmla="*/ 10238 w 11898"/>
              <a:gd name="T9" fmla="*/ 11934 h 11934"/>
              <a:gd name="T10" fmla="*/ 7323 w 11898"/>
              <a:gd name="T11" fmla="*/ 10274 h 11934"/>
              <a:gd name="T12" fmla="*/ 10219 w 11898"/>
              <a:gd name="T13" fmla="*/ 11197 h 11934"/>
              <a:gd name="T14" fmla="*/ 11142 w 11898"/>
              <a:gd name="T15" fmla="*/ 8301 h 11934"/>
              <a:gd name="T16" fmla="*/ 7323 w 11898"/>
              <a:gd name="T17" fmla="*/ 7378 h 11934"/>
              <a:gd name="T18" fmla="*/ 1716 w 11898"/>
              <a:gd name="T19" fmla="*/ 11934 h 11934"/>
              <a:gd name="T20" fmla="*/ 0 w 11898"/>
              <a:gd name="T21" fmla="*/ 8374 h 11934"/>
              <a:gd name="T22" fmla="*/ 4815 w 11898"/>
              <a:gd name="T23" fmla="*/ 6659 h 11934"/>
              <a:gd name="T24" fmla="*/ 5294 w 11898"/>
              <a:gd name="T25" fmla="*/ 7065 h 11934"/>
              <a:gd name="T26" fmla="*/ 3560 w 11898"/>
              <a:gd name="T27" fmla="*/ 11934 h 11934"/>
              <a:gd name="T28" fmla="*/ 738 w 11898"/>
              <a:gd name="T29" fmla="*/ 8356 h 11934"/>
              <a:gd name="T30" fmla="*/ 1716 w 11898"/>
              <a:gd name="T31" fmla="*/ 11178 h 11934"/>
              <a:gd name="T32" fmla="*/ 4538 w 11898"/>
              <a:gd name="T33" fmla="*/ 10201 h 11934"/>
              <a:gd name="T34" fmla="*/ 1716 w 11898"/>
              <a:gd name="T35" fmla="*/ 7378 h 11934"/>
              <a:gd name="T36" fmla="*/ 1624 w 11898"/>
              <a:gd name="T37" fmla="*/ 5312 h 11934"/>
              <a:gd name="T38" fmla="*/ 0 w 11898"/>
              <a:gd name="T39" fmla="*/ 1642 h 11934"/>
              <a:gd name="T40" fmla="*/ 3671 w 11898"/>
              <a:gd name="T41" fmla="*/ 18 h 11934"/>
              <a:gd name="T42" fmla="*/ 5294 w 11898"/>
              <a:gd name="T43" fmla="*/ 4907 h 11934"/>
              <a:gd name="T44" fmla="*/ 4815 w 11898"/>
              <a:gd name="T45" fmla="*/ 5312 h 11934"/>
              <a:gd name="T46" fmla="*/ 720 w 11898"/>
              <a:gd name="T47" fmla="*/ 1623 h 11934"/>
              <a:gd name="T48" fmla="*/ 1605 w 11898"/>
              <a:gd name="T49" fmla="*/ 4575 h 11934"/>
              <a:gd name="T50" fmla="*/ 4538 w 11898"/>
              <a:gd name="T51" fmla="*/ 1642 h 11934"/>
              <a:gd name="T52" fmla="*/ 1605 w 11898"/>
              <a:gd name="T53" fmla="*/ 756 h 11934"/>
              <a:gd name="T54" fmla="*/ 10219 w 11898"/>
              <a:gd name="T55" fmla="*/ 5312 h 11934"/>
              <a:gd name="T56" fmla="*/ 6899 w 11898"/>
              <a:gd name="T57" fmla="*/ 5275 h 11934"/>
              <a:gd name="T58" fmla="*/ 6586 w 11898"/>
              <a:gd name="T59" fmla="*/ 1679 h 11934"/>
              <a:gd name="T60" fmla="*/ 10219 w 11898"/>
              <a:gd name="T61" fmla="*/ 0 h 11934"/>
              <a:gd name="T62" fmla="*/ 11898 w 11898"/>
              <a:gd name="T63" fmla="*/ 3634 h 11934"/>
              <a:gd name="T64" fmla="*/ 7323 w 11898"/>
              <a:gd name="T65" fmla="*/ 4574 h 11934"/>
              <a:gd name="T66" fmla="*/ 11142 w 11898"/>
              <a:gd name="T67" fmla="*/ 3634 h 11934"/>
              <a:gd name="T68" fmla="*/ 10201 w 11898"/>
              <a:gd name="T69" fmla="*/ 738 h 11934"/>
              <a:gd name="T70" fmla="*/ 7305 w 11898"/>
              <a:gd name="T71" fmla="*/ 1678 h 11934"/>
              <a:gd name="T72" fmla="*/ 7323 w 11898"/>
              <a:gd name="T73" fmla="*/ 4574 h 1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98" h="11934">
                <a:moveTo>
                  <a:pt x="10238" y="11934"/>
                </a:moveTo>
                <a:lnTo>
                  <a:pt x="8264" y="11934"/>
                </a:lnTo>
                <a:cubicBezTo>
                  <a:pt x="7342" y="11934"/>
                  <a:pt x="6604" y="11197"/>
                  <a:pt x="6604" y="10274"/>
                </a:cubicBezTo>
                <a:lnTo>
                  <a:pt x="6604" y="7046"/>
                </a:lnTo>
                <a:cubicBezTo>
                  <a:pt x="6604" y="6862"/>
                  <a:pt x="6733" y="6714"/>
                  <a:pt x="6918" y="6677"/>
                </a:cubicBezTo>
                <a:cubicBezTo>
                  <a:pt x="6973" y="6659"/>
                  <a:pt x="7028" y="6641"/>
                  <a:pt x="7084" y="6641"/>
                </a:cubicBezTo>
                <a:lnTo>
                  <a:pt x="10238" y="6641"/>
                </a:lnTo>
                <a:cubicBezTo>
                  <a:pt x="11160" y="6641"/>
                  <a:pt x="11898" y="7378"/>
                  <a:pt x="11898" y="8301"/>
                </a:cubicBezTo>
                <a:lnTo>
                  <a:pt x="11898" y="10274"/>
                </a:lnTo>
                <a:cubicBezTo>
                  <a:pt x="11879" y="11178"/>
                  <a:pt x="11142" y="11934"/>
                  <a:pt x="10238" y="11934"/>
                </a:cubicBezTo>
                <a:close/>
                <a:moveTo>
                  <a:pt x="7323" y="7378"/>
                </a:moveTo>
                <a:lnTo>
                  <a:pt x="7323" y="10274"/>
                </a:lnTo>
                <a:cubicBezTo>
                  <a:pt x="7323" y="10772"/>
                  <a:pt x="7729" y="11197"/>
                  <a:pt x="8246" y="11197"/>
                </a:cubicBezTo>
                <a:lnTo>
                  <a:pt x="10219" y="11197"/>
                </a:lnTo>
                <a:cubicBezTo>
                  <a:pt x="10717" y="11197"/>
                  <a:pt x="11142" y="10791"/>
                  <a:pt x="11142" y="10274"/>
                </a:cubicBezTo>
                <a:lnTo>
                  <a:pt x="11142" y="8301"/>
                </a:lnTo>
                <a:cubicBezTo>
                  <a:pt x="11142" y="7803"/>
                  <a:pt x="10736" y="7378"/>
                  <a:pt x="10219" y="7378"/>
                </a:cubicBezTo>
                <a:lnTo>
                  <a:pt x="7323" y="7378"/>
                </a:lnTo>
                <a:close/>
                <a:moveTo>
                  <a:pt x="3560" y="11934"/>
                </a:moveTo>
                <a:lnTo>
                  <a:pt x="1716" y="11934"/>
                </a:lnTo>
                <a:cubicBezTo>
                  <a:pt x="757" y="11934"/>
                  <a:pt x="0" y="11160"/>
                  <a:pt x="0" y="10219"/>
                </a:cubicBezTo>
                <a:lnTo>
                  <a:pt x="0" y="8374"/>
                </a:lnTo>
                <a:cubicBezTo>
                  <a:pt x="0" y="7415"/>
                  <a:pt x="775" y="6659"/>
                  <a:pt x="1716" y="6659"/>
                </a:cubicBezTo>
                <a:lnTo>
                  <a:pt x="4815" y="6659"/>
                </a:lnTo>
                <a:cubicBezTo>
                  <a:pt x="4870" y="6659"/>
                  <a:pt x="4925" y="6677"/>
                  <a:pt x="4981" y="6696"/>
                </a:cubicBezTo>
                <a:cubicBezTo>
                  <a:pt x="5165" y="6714"/>
                  <a:pt x="5294" y="6880"/>
                  <a:pt x="5294" y="7065"/>
                </a:cubicBezTo>
                <a:lnTo>
                  <a:pt x="5294" y="10237"/>
                </a:lnTo>
                <a:cubicBezTo>
                  <a:pt x="5294" y="11160"/>
                  <a:pt x="4519" y="11934"/>
                  <a:pt x="3560" y="11934"/>
                </a:cubicBezTo>
                <a:close/>
                <a:moveTo>
                  <a:pt x="1716" y="7378"/>
                </a:moveTo>
                <a:cubicBezTo>
                  <a:pt x="1181" y="7378"/>
                  <a:pt x="738" y="7821"/>
                  <a:pt x="738" y="8356"/>
                </a:cubicBezTo>
                <a:lnTo>
                  <a:pt x="738" y="10201"/>
                </a:lnTo>
                <a:cubicBezTo>
                  <a:pt x="738" y="10754"/>
                  <a:pt x="1181" y="11178"/>
                  <a:pt x="1716" y="11178"/>
                </a:cubicBezTo>
                <a:lnTo>
                  <a:pt x="3560" y="11178"/>
                </a:lnTo>
                <a:cubicBezTo>
                  <a:pt x="4095" y="11178"/>
                  <a:pt x="4538" y="10736"/>
                  <a:pt x="4538" y="10201"/>
                </a:cubicBezTo>
                <a:lnTo>
                  <a:pt x="4538" y="7378"/>
                </a:lnTo>
                <a:lnTo>
                  <a:pt x="1716" y="7378"/>
                </a:lnTo>
                <a:close/>
                <a:moveTo>
                  <a:pt x="4815" y="5312"/>
                </a:moveTo>
                <a:lnTo>
                  <a:pt x="1624" y="5312"/>
                </a:lnTo>
                <a:cubicBezTo>
                  <a:pt x="720" y="5312"/>
                  <a:pt x="0" y="4593"/>
                  <a:pt x="0" y="3689"/>
                </a:cubicBezTo>
                <a:lnTo>
                  <a:pt x="0" y="1642"/>
                </a:lnTo>
                <a:cubicBezTo>
                  <a:pt x="0" y="738"/>
                  <a:pt x="720" y="18"/>
                  <a:pt x="1624" y="18"/>
                </a:cubicBezTo>
                <a:lnTo>
                  <a:pt x="3671" y="18"/>
                </a:lnTo>
                <a:cubicBezTo>
                  <a:pt x="4575" y="18"/>
                  <a:pt x="5294" y="738"/>
                  <a:pt x="5294" y="1642"/>
                </a:cubicBezTo>
                <a:lnTo>
                  <a:pt x="5294" y="4907"/>
                </a:lnTo>
                <a:cubicBezTo>
                  <a:pt x="5294" y="5091"/>
                  <a:pt x="5165" y="5239"/>
                  <a:pt x="4981" y="5276"/>
                </a:cubicBezTo>
                <a:cubicBezTo>
                  <a:pt x="4925" y="5294"/>
                  <a:pt x="4870" y="5312"/>
                  <a:pt x="4815" y="5312"/>
                </a:cubicBezTo>
                <a:close/>
                <a:moveTo>
                  <a:pt x="1605" y="738"/>
                </a:moveTo>
                <a:cubicBezTo>
                  <a:pt x="1125" y="738"/>
                  <a:pt x="720" y="1144"/>
                  <a:pt x="720" y="1623"/>
                </a:cubicBezTo>
                <a:lnTo>
                  <a:pt x="720" y="3689"/>
                </a:lnTo>
                <a:cubicBezTo>
                  <a:pt x="720" y="4169"/>
                  <a:pt x="1125" y="4575"/>
                  <a:pt x="1605" y="4575"/>
                </a:cubicBezTo>
                <a:lnTo>
                  <a:pt x="4538" y="4575"/>
                </a:lnTo>
                <a:lnTo>
                  <a:pt x="4538" y="1642"/>
                </a:lnTo>
                <a:cubicBezTo>
                  <a:pt x="4538" y="1162"/>
                  <a:pt x="4132" y="756"/>
                  <a:pt x="3653" y="756"/>
                </a:cubicBezTo>
                <a:lnTo>
                  <a:pt x="1605" y="756"/>
                </a:lnTo>
                <a:lnTo>
                  <a:pt x="1605" y="738"/>
                </a:lnTo>
                <a:close/>
                <a:moveTo>
                  <a:pt x="10219" y="5312"/>
                </a:moveTo>
                <a:lnTo>
                  <a:pt x="7065" y="5312"/>
                </a:lnTo>
                <a:cubicBezTo>
                  <a:pt x="7010" y="5312"/>
                  <a:pt x="6954" y="5294"/>
                  <a:pt x="6899" y="5275"/>
                </a:cubicBezTo>
                <a:cubicBezTo>
                  <a:pt x="6715" y="5257"/>
                  <a:pt x="6586" y="5091"/>
                  <a:pt x="6586" y="4907"/>
                </a:cubicBezTo>
                <a:lnTo>
                  <a:pt x="6586" y="1679"/>
                </a:lnTo>
                <a:cubicBezTo>
                  <a:pt x="6586" y="756"/>
                  <a:pt x="7342" y="0"/>
                  <a:pt x="8264" y="0"/>
                </a:cubicBezTo>
                <a:lnTo>
                  <a:pt x="10219" y="0"/>
                </a:lnTo>
                <a:cubicBezTo>
                  <a:pt x="11142" y="0"/>
                  <a:pt x="11898" y="756"/>
                  <a:pt x="11898" y="1679"/>
                </a:cubicBezTo>
                <a:lnTo>
                  <a:pt x="11898" y="3634"/>
                </a:lnTo>
                <a:cubicBezTo>
                  <a:pt x="11880" y="4556"/>
                  <a:pt x="11142" y="5312"/>
                  <a:pt x="10219" y="5312"/>
                </a:cubicBezTo>
                <a:close/>
                <a:moveTo>
                  <a:pt x="7323" y="4574"/>
                </a:moveTo>
                <a:lnTo>
                  <a:pt x="10201" y="4574"/>
                </a:lnTo>
                <a:cubicBezTo>
                  <a:pt x="10717" y="4574"/>
                  <a:pt x="11142" y="4150"/>
                  <a:pt x="11142" y="3634"/>
                </a:cubicBezTo>
                <a:lnTo>
                  <a:pt x="11142" y="1678"/>
                </a:lnTo>
                <a:cubicBezTo>
                  <a:pt x="11142" y="1162"/>
                  <a:pt x="10717" y="738"/>
                  <a:pt x="10201" y="738"/>
                </a:cubicBezTo>
                <a:lnTo>
                  <a:pt x="8246" y="738"/>
                </a:lnTo>
                <a:cubicBezTo>
                  <a:pt x="7729" y="738"/>
                  <a:pt x="7305" y="1162"/>
                  <a:pt x="7305" y="1678"/>
                </a:cubicBezTo>
                <a:lnTo>
                  <a:pt x="7305" y="4574"/>
                </a:lnTo>
                <a:lnTo>
                  <a:pt x="7323" y="457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 name="组合 1"/>
          <p:cNvGrpSpPr/>
          <p:nvPr/>
        </p:nvGrpSpPr>
        <p:grpSpPr>
          <a:xfrm>
            <a:off x="8544272" y="1904275"/>
            <a:ext cx="1944216" cy="400110"/>
            <a:chOff x="9048328" y="1904275"/>
            <a:chExt cx="1944216" cy="400110"/>
          </a:xfrm>
        </p:grpSpPr>
        <p:sp>
          <p:nvSpPr>
            <p:cNvPr id="10" name="文本框 82"/>
            <p:cNvSpPr txBox="1"/>
            <p:nvPr/>
          </p:nvSpPr>
          <p:spPr>
            <a:xfrm>
              <a:off x="9376380" y="1904275"/>
              <a:ext cx="1616164" cy="4001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zh-CN" altLang="en-US" sz="2000" b="1" dirty="0">
                  <a:solidFill>
                    <a:srgbClr val="4472C4"/>
                  </a:solidFill>
                  <a:cs typeface="+mn-ea"/>
                  <a:sym typeface="+mn-lt"/>
                </a:rPr>
                <a:t>第二章节</a:t>
              </a:r>
            </a:p>
          </p:txBody>
        </p:sp>
        <p:sp>
          <p:nvSpPr>
            <p:cNvPr id="34" name="iconfont-1192-742827"/>
            <p:cNvSpPr/>
            <p:nvPr/>
          </p:nvSpPr>
          <p:spPr>
            <a:xfrm>
              <a:off x="9048328" y="1964832"/>
              <a:ext cx="267336" cy="268131"/>
            </a:xfrm>
            <a:custGeom>
              <a:avLst/>
              <a:gdLst>
                <a:gd name="T0" fmla="*/ 8264 w 11898"/>
                <a:gd name="T1" fmla="*/ 11934 h 11934"/>
                <a:gd name="T2" fmla="*/ 6604 w 11898"/>
                <a:gd name="T3" fmla="*/ 7046 h 11934"/>
                <a:gd name="T4" fmla="*/ 7084 w 11898"/>
                <a:gd name="T5" fmla="*/ 6641 h 11934"/>
                <a:gd name="T6" fmla="*/ 11898 w 11898"/>
                <a:gd name="T7" fmla="*/ 8301 h 11934"/>
                <a:gd name="T8" fmla="*/ 10238 w 11898"/>
                <a:gd name="T9" fmla="*/ 11934 h 11934"/>
                <a:gd name="T10" fmla="*/ 7323 w 11898"/>
                <a:gd name="T11" fmla="*/ 10274 h 11934"/>
                <a:gd name="T12" fmla="*/ 10219 w 11898"/>
                <a:gd name="T13" fmla="*/ 11197 h 11934"/>
                <a:gd name="T14" fmla="*/ 11142 w 11898"/>
                <a:gd name="T15" fmla="*/ 8301 h 11934"/>
                <a:gd name="T16" fmla="*/ 7323 w 11898"/>
                <a:gd name="T17" fmla="*/ 7378 h 11934"/>
                <a:gd name="T18" fmla="*/ 1716 w 11898"/>
                <a:gd name="T19" fmla="*/ 11934 h 11934"/>
                <a:gd name="T20" fmla="*/ 0 w 11898"/>
                <a:gd name="T21" fmla="*/ 8374 h 11934"/>
                <a:gd name="T22" fmla="*/ 4815 w 11898"/>
                <a:gd name="T23" fmla="*/ 6659 h 11934"/>
                <a:gd name="T24" fmla="*/ 5294 w 11898"/>
                <a:gd name="T25" fmla="*/ 7065 h 11934"/>
                <a:gd name="T26" fmla="*/ 3560 w 11898"/>
                <a:gd name="T27" fmla="*/ 11934 h 11934"/>
                <a:gd name="T28" fmla="*/ 738 w 11898"/>
                <a:gd name="T29" fmla="*/ 8356 h 11934"/>
                <a:gd name="T30" fmla="*/ 1716 w 11898"/>
                <a:gd name="T31" fmla="*/ 11178 h 11934"/>
                <a:gd name="T32" fmla="*/ 4538 w 11898"/>
                <a:gd name="T33" fmla="*/ 10201 h 11934"/>
                <a:gd name="T34" fmla="*/ 1716 w 11898"/>
                <a:gd name="T35" fmla="*/ 7378 h 11934"/>
                <a:gd name="T36" fmla="*/ 1624 w 11898"/>
                <a:gd name="T37" fmla="*/ 5312 h 11934"/>
                <a:gd name="T38" fmla="*/ 0 w 11898"/>
                <a:gd name="T39" fmla="*/ 1642 h 11934"/>
                <a:gd name="T40" fmla="*/ 3671 w 11898"/>
                <a:gd name="T41" fmla="*/ 18 h 11934"/>
                <a:gd name="T42" fmla="*/ 5294 w 11898"/>
                <a:gd name="T43" fmla="*/ 4907 h 11934"/>
                <a:gd name="T44" fmla="*/ 4815 w 11898"/>
                <a:gd name="T45" fmla="*/ 5312 h 11934"/>
                <a:gd name="T46" fmla="*/ 720 w 11898"/>
                <a:gd name="T47" fmla="*/ 1623 h 11934"/>
                <a:gd name="T48" fmla="*/ 1605 w 11898"/>
                <a:gd name="T49" fmla="*/ 4575 h 11934"/>
                <a:gd name="T50" fmla="*/ 4538 w 11898"/>
                <a:gd name="T51" fmla="*/ 1642 h 11934"/>
                <a:gd name="T52" fmla="*/ 1605 w 11898"/>
                <a:gd name="T53" fmla="*/ 756 h 11934"/>
                <a:gd name="T54" fmla="*/ 10219 w 11898"/>
                <a:gd name="T55" fmla="*/ 5312 h 11934"/>
                <a:gd name="T56" fmla="*/ 6899 w 11898"/>
                <a:gd name="T57" fmla="*/ 5275 h 11934"/>
                <a:gd name="T58" fmla="*/ 6586 w 11898"/>
                <a:gd name="T59" fmla="*/ 1679 h 11934"/>
                <a:gd name="T60" fmla="*/ 10219 w 11898"/>
                <a:gd name="T61" fmla="*/ 0 h 11934"/>
                <a:gd name="T62" fmla="*/ 11898 w 11898"/>
                <a:gd name="T63" fmla="*/ 3634 h 11934"/>
                <a:gd name="T64" fmla="*/ 7323 w 11898"/>
                <a:gd name="T65" fmla="*/ 4574 h 11934"/>
                <a:gd name="T66" fmla="*/ 11142 w 11898"/>
                <a:gd name="T67" fmla="*/ 3634 h 11934"/>
                <a:gd name="T68" fmla="*/ 10201 w 11898"/>
                <a:gd name="T69" fmla="*/ 738 h 11934"/>
                <a:gd name="T70" fmla="*/ 7305 w 11898"/>
                <a:gd name="T71" fmla="*/ 1678 h 11934"/>
                <a:gd name="T72" fmla="*/ 7323 w 11898"/>
                <a:gd name="T73" fmla="*/ 4574 h 1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98" h="11934">
                  <a:moveTo>
                    <a:pt x="10238" y="11934"/>
                  </a:moveTo>
                  <a:lnTo>
                    <a:pt x="8264" y="11934"/>
                  </a:lnTo>
                  <a:cubicBezTo>
                    <a:pt x="7342" y="11934"/>
                    <a:pt x="6604" y="11197"/>
                    <a:pt x="6604" y="10274"/>
                  </a:cubicBezTo>
                  <a:lnTo>
                    <a:pt x="6604" y="7046"/>
                  </a:lnTo>
                  <a:cubicBezTo>
                    <a:pt x="6604" y="6862"/>
                    <a:pt x="6733" y="6714"/>
                    <a:pt x="6918" y="6677"/>
                  </a:cubicBezTo>
                  <a:cubicBezTo>
                    <a:pt x="6973" y="6659"/>
                    <a:pt x="7028" y="6641"/>
                    <a:pt x="7084" y="6641"/>
                  </a:cubicBezTo>
                  <a:lnTo>
                    <a:pt x="10238" y="6641"/>
                  </a:lnTo>
                  <a:cubicBezTo>
                    <a:pt x="11160" y="6641"/>
                    <a:pt x="11898" y="7378"/>
                    <a:pt x="11898" y="8301"/>
                  </a:cubicBezTo>
                  <a:lnTo>
                    <a:pt x="11898" y="10274"/>
                  </a:lnTo>
                  <a:cubicBezTo>
                    <a:pt x="11879" y="11178"/>
                    <a:pt x="11142" y="11934"/>
                    <a:pt x="10238" y="11934"/>
                  </a:cubicBezTo>
                  <a:close/>
                  <a:moveTo>
                    <a:pt x="7323" y="7378"/>
                  </a:moveTo>
                  <a:lnTo>
                    <a:pt x="7323" y="10274"/>
                  </a:lnTo>
                  <a:cubicBezTo>
                    <a:pt x="7323" y="10772"/>
                    <a:pt x="7729" y="11197"/>
                    <a:pt x="8246" y="11197"/>
                  </a:cubicBezTo>
                  <a:lnTo>
                    <a:pt x="10219" y="11197"/>
                  </a:lnTo>
                  <a:cubicBezTo>
                    <a:pt x="10717" y="11197"/>
                    <a:pt x="11142" y="10791"/>
                    <a:pt x="11142" y="10274"/>
                  </a:cubicBezTo>
                  <a:lnTo>
                    <a:pt x="11142" y="8301"/>
                  </a:lnTo>
                  <a:cubicBezTo>
                    <a:pt x="11142" y="7803"/>
                    <a:pt x="10736" y="7378"/>
                    <a:pt x="10219" y="7378"/>
                  </a:cubicBezTo>
                  <a:lnTo>
                    <a:pt x="7323" y="7378"/>
                  </a:lnTo>
                  <a:close/>
                  <a:moveTo>
                    <a:pt x="3560" y="11934"/>
                  </a:moveTo>
                  <a:lnTo>
                    <a:pt x="1716" y="11934"/>
                  </a:lnTo>
                  <a:cubicBezTo>
                    <a:pt x="757" y="11934"/>
                    <a:pt x="0" y="11160"/>
                    <a:pt x="0" y="10219"/>
                  </a:cubicBezTo>
                  <a:lnTo>
                    <a:pt x="0" y="8374"/>
                  </a:lnTo>
                  <a:cubicBezTo>
                    <a:pt x="0" y="7415"/>
                    <a:pt x="775" y="6659"/>
                    <a:pt x="1716" y="6659"/>
                  </a:cubicBezTo>
                  <a:lnTo>
                    <a:pt x="4815" y="6659"/>
                  </a:lnTo>
                  <a:cubicBezTo>
                    <a:pt x="4870" y="6659"/>
                    <a:pt x="4925" y="6677"/>
                    <a:pt x="4981" y="6696"/>
                  </a:cubicBezTo>
                  <a:cubicBezTo>
                    <a:pt x="5165" y="6714"/>
                    <a:pt x="5294" y="6880"/>
                    <a:pt x="5294" y="7065"/>
                  </a:cubicBezTo>
                  <a:lnTo>
                    <a:pt x="5294" y="10237"/>
                  </a:lnTo>
                  <a:cubicBezTo>
                    <a:pt x="5294" y="11160"/>
                    <a:pt x="4519" y="11934"/>
                    <a:pt x="3560" y="11934"/>
                  </a:cubicBezTo>
                  <a:close/>
                  <a:moveTo>
                    <a:pt x="1716" y="7378"/>
                  </a:moveTo>
                  <a:cubicBezTo>
                    <a:pt x="1181" y="7378"/>
                    <a:pt x="738" y="7821"/>
                    <a:pt x="738" y="8356"/>
                  </a:cubicBezTo>
                  <a:lnTo>
                    <a:pt x="738" y="10201"/>
                  </a:lnTo>
                  <a:cubicBezTo>
                    <a:pt x="738" y="10754"/>
                    <a:pt x="1181" y="11178"/>
                    <a:pt x="1716" y="11178"/>
                  </a:cubicBezTo>
                  <a:lnTo>
                    <a:pt x="3560" y="11178"/>
                  </a:lnTo>
                  <a:cubicBezTo>
                    <a:pt x="4095" y="11178"/>
                    <a:pt x="4538" y="10736"/>
                    <a:pt x="4538" y="10201"/>
                  </a:cubicBezTo>
                  <a:lnTo>
                    <a:pt x="4538" y="7378"/>
                  </a:lnTo>
                  <a:lnTo>
                    <a:pt x="1716" y="7378"/>
                  </a:lnTo>
                  <a:close/>
                  <a:moveTo>
                    <a:pt x="4815" y="5312"/>
                  </a:moveTo>
                  <a:lnTo>
                    <a:pt x="1624" y="5312"/>
                  </a:lnTo>
                  <a:cubicBezTo>
                    <a:pt x="720" y="5312"/>
                    <a:pt x="0" y="4593"/>
                    <a:pt x="0" y="3689"/>
                  </a:cubicBezTo>
                  <a:lnTo>
                    <a:pt x="0" y="1642"/>
                  </a:lnTo>
                  <a:cubicBezTo>
                    <a:pt x="0" y="738"/>
                    <a:pt x="720" y="18"/>
                    <a:pt x="1624" y="18"/>
                  </a:cubicBezTo>
                  <a:lnTo>
                    <a:pt x="3671" y="18"/>
                  </a:lnTo>
                  <a:cubicBezTo>
                    <a:pt x="4575" y="18"/>
                    <a:pt x="5294" y="738"/>
                    <a:pt x="5294" y="1642"/>
                  </a:cubicBezTo>
                  <a:lnTo>
                    <a:pt x="5294" y="4907"/>
                  </a:lnTo>
                  <a:cubicBezTo>
                    <a:pt x="5294" y="5091"/>
                    <a:pt x="5165" y="5239"/>
                    <a:pt x="4981" y="5276"/>
                  </a:cubicBezTo>
                  <a:cubicBezTo>
                    <a:pt x="4925" y="5294"/>
                    <a:pt x="4870" y="5312"/>
                    <a:pt x="4815" y="5312"/>
                  </a:cubicBezTo>
                  <a:close/>
                  <a:moveTo>
                    <a:pt x="1605" y="738"/>
                  </a:moveTo>
                  <a:cubicBezTo>
                    <a:pt x="1125" y="738"/>
                    <a:pt x="720" y="1144"/>
                    <a:pt x="720" y="1623"/>
                  </a:cubicBezTo>
                  <a:lnTo>
                    <a:pt x="720" y="3689"/>
                  </a:lnTo>
                  <a:cubicBezTo>
                    <a:pt x="720" y="4169"/>
                    <a:pt x="1125" y="4575"/>
                    <a:pt x="1605" y="4575"/>
                  </a:cubicBezTo>
                  <a:lnTo>
                    <a:pt x="4538" y="4575"/>
                  </a:lnTo>
                  <a:lnTo>
                    <a:pt x="4538" y="1642"/>
                  </a:lnTo>
                  <a:cubicBezTo>
                    <a:pt x="4538" y="1162"/>
                    <a:pt x="4132" y="756"/>
                    <a:pt x="3653" y="756"/>
                  </a:cubicBezTo>
                  <a:lnTo>
                    <a:pt x="1605" y="756"/>
                  </a:lnTo>
                  <a:lnTo>
                    <a:pt x="1605" y="738"/>
                  </a:lnTo>
                  <a:close/>
                  <a:moveTo>
                    <a:pt x="10219" y="5312"/>
                  </a:moveTo>
                  <a:lnTo>
                    <a:pt x="7065" y="5312"/>
                  </a:lnTo>
                  <a:cubicBezTo>
                    <a:pt x="7010" y="5312"/>
                    <a:pt x="6954" y="5294"/>
                    <a:pt x="6899" y="5275"/>
                  </a:cubicBezTo>
                  <a:cubicBezTo>
                    <a:pt x="6715" y="5257"/>
                    <a:pt x="6586" y="5091"/>
                    <a:pt x="6586" y="4907"/>
                  </a:cubicBezTo>
                  <a:lnTo>
                    <a:pt x="6586" y="1679"/>
                  </a:lnTo>
                  <a:cubicBezTo>
                    <a:pt x="6586" y="756"/>
                    <a:pt x="7342" y="0"/>
                    <a:pt x="8264" y="0"/>
                  </a:cubicBezTo>
                  <a:lnTo>
                    <a:pt x="10219" y="0"/>
                  </a:lnTo>
                  <a:cubicBezTo>
                    <a:pt x="11142" y="0"/>
                    <a:pt x="11898" y="756"/>
                    <a:pt x="11898" y="1679"/>
                  </a:cubicBezTo>
                  <a:lnTo>
                    <a:pt x="11898" y="3634"/>
                  </a:lnTo>
                  <a:cubicBezTo>
                    <a:pt x="11880" y="4556"/>
                    <a:pt x="11142" y="5312"/>
                    <a:pt x="10219" y="5312"/>
                  </a:cubicBezTo>
                  <a:close/>
                  <a:moveTo>
                    <a:pt x="7323" y="4574"/>
                  </a:moveTo>
                  <a:lnTo>
                    <a:pt x="10201" y="4574"/>
                  </a:lnTo>
                  <a:cubicBezTo>
                    <a:pt x="10717" y="4574"/>
                    <a:pt x="11142" y="4150"/>
                    <a:pt x="11142" y="3634"/>
                  </a:cubicBezTo>
                  <a:lnTo>
                    <a:pt x="11142" y="1678"/>
                  </a:lnTo>
                  <a:cubicBezTo>
                    <a:pt x="11142" y="1162"/>
                    <a:pt x="10717" y="738"/>
                    <a:pt x="10201" y="738"/>
                  </a:cubicBezTo>
                  <a:lnTo>
                    <a:pt x="8246" y="738"/>
                  </a:lnTo>
                  <a:cubicBezTo>
                    <a:pt x="7729" y="738"/>
                    <a:pt x="7305" y="1162"/>
                    <a:pt x="7305" y="1678"/>
                  </a:cubicBezTo>
                  <a:lnTo>
                    <a:pt x="7305" y="4574"/>
                  </a:lnTo>
                  <a:lnTo>
                    <a:pt x="7323" y="457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5" name="iconfont-1192-742827"/>
          <p:cNvSpPr/>
          <p:nvPr/>
        </p:nvSpPr>
        <p:spPr>
          <a:xfrm>
            <a:off x="8549042" y="4306279"/>
            <a:ext cx="267336" cy="268131"/>
          </a:xfrm>
          <a:custGeom>
            <a:avLst/>
            <a:gdLst>
              <a:gd name="T0" fmla="*/ 8264 w 11898"/>
              <a:gd name="T1" fmla="*/ 11934 h 11934"/>
              <a:gd name="T2" fmla="*/ 6604 w 11898"/>
              <a:gd name="T3" fmla="*/ 7046 h 11934"/>
              <a:gd name="T4" fmla="*/ 7084 w 11898"/>
              <a:gd name="T5" fmla="*/ 6641 h 11934"/>
              <a:gd name="T6" fmla="*/ 11898 w 11898"/>
              <a:gd name="T7" fmla="*/ 8301 h 11934"/>
              <a:gd name="T8" fmla="*/ 10238 w 11898"/>
              <a:gd name="T9" fmla="*/ 11934 h 11934"/>
              <a:gd name="T10" fmla="*/ 7323 w 11898"/>
              <a:gd name="T11" fmla="*/ 10274 h 11934"/>
              <a:gd name="T12" fmla="*/ 10219 w 11898"/>
              <a:gd name="T13" fmla="*/ 11197 h 11934"/>
              <a:gd name="T14" fmla="*/ 11142 w 11898"/>
              <a:gd name="T15" fmla="*/ 8301 h 11934"/>
              <a:gd name="T16" fmla="*/ 7323 w 11898"/>
              <a:gd name="T17" fmla="*/ 7378 h 11934"/>
              <a:gd name="T18" fmla="*/ 1716 w 11898"/>
              <a:gd name="T19" fmla="*/ 11934 h 11934"/>
              <a:gd name="T20" fmla="*/ 0 w 11898"/>
              <a:gd name="T21" fmla="*/ 8374 h 11934"/>
              <a:gd name="T22" fmla="*/ 4815 w 11898"/>
              <a:gd name="T23" fmla="*/ 6659 h 11934"/>
              <a:gd name="T24" fmla="*/ 5294 w 11898"/>
              <a:gd name="T25" fmla="*/ 7065 h 11934"/>
              <a:gd name="T26" fmla="*/ 3560 w 11898"/>
              <a:gd name="T27" fmla="*/ 11934 h 11934"/>
              <a:gd name="T28" fmla="*/ 738 w 11898"/>
              <a:gd name="T29" fmla="*/ 8356 h 11934"/>
              <a:gd name="T30" fmla="*/ 1716 w 11898"/>
              <a:gd name="T31" fmla="*/ 11178 h 11934"/>
              <a:gd name="T32" fmla="*/ 4538 w 11898"/>
              <a:gd name="T33" fmla="*/ 10201 h 11934"/>
              <a:gd name="T34" fmla="*/ 1716 w 11898"/>
              <a:gd name="T35" fmla="*/ 7378 h 11934"/>
              <a:gd name="T36" fmla="*/ 1624 w 11898"/>
              <a:gd name="T37" fmla="*/ 5312 h 11934"/>
              <a:gd name="T38" fmla="*/ 0 w 11898"/>
              <a:gd name="T39" fmla="*/ 1642 h 11934"/>
              <a:gd name="T40" fmla="*/ 3671 w 11898"/>
              <a:gd name="T41" fmla="*/ 18 h 11934"/>
              <a:gd name="T42" fmla="*/ 5294 w 11898"/>
              <a:gd name="T43" fmla="*/ 4907 h 11934"/>
              <a:gd name="T44" fmla="*/ 4815 w 11898"/>
              <a:gd name="T45" fmla="*/ 5312 h 11934"/>
              <a:gd name="T46" fmla="*/ 720 w 11898"/>
              <a:gd name="T47" fmla="*/ 1623 h 11934"/>
              <a:gd name="T48" fmla="*/ 1605 w 11898"/>
              <a:gd name="T49" fmla="*/ 4575 h 11934"/>
              <a:gd name="T50" fmla="*/ 4538 w 11898"/>
              <a:gd name="T51" fmla="*/ 1642 h 11934"/>
              <a:gd name="T52" fmla="*/ 1605 w 11898"/>
              <a:gd name="T53" fmla="*/ 756 h 11934"/>
              <a:gd name="T54" fmla="*/ 10219 w 11898"/>
              <a:gd name="T55" fmla="*/ 5312 h 11934"/>
              <a:gd name="T56" fmla="*/ 6899 w 11898"/>
              <a:gd name="T57" fmla="*/ 5275 h 11934"/>
              <a:gd name="T58" fmla="*/ 6586 w 11898"/>
              <a:gd name="T59" fmla="*/ 1679 h 11934"/>
              <a:gd name="T60" fmla="*/ 10219 w 11898"/>
              <a:gd name="T61" fmla="*/ 0 h 11934"/>
              <a:gd name="T62" fmla="*/ 11898 w 11898"/>
              <a:gd name="T63" fmla="*/ 3634 h 11934"/>
              <a:gd name="T64" fmla="*/ 7323 w 11898"/>
              <a:gd name="T65" fmla="*/ 4574 h 11934"/>
              <a:gd name="T66" fmla="*/ 11142 w 11898"/>
              <a:gd name="T67" fmla="*/ 3634 h 11934"/>
              <a:gd name="T68" fmla="*/ 10201 w 11898"/>
              <a:gd name="T69" fmla="*/ 738 h 11934"/>
              <a:gd name="T70" fmla="*/ 7305 w 11898"/>
              <a:gd name="T71" fmla="*/ 1678 h 11934"/>
              <a:gd name="T72" fmla="*/ 7323 w 11898"/>
              <a:gd name="T73" fmla="*/ 4574 h 1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98" h="11934">
                <a:moveTo>
                  <a:pt x="10238" y="11934"/>
                </a:moveTo>
                <a:lnTo>
                  <a:pt x="8264" y="11934"/>
                </a:lnTo>
                <a:cubicBezTo>
                  <a:pt x="7342" y="11934"/>
                  <a:pt x="6604" y="11197"/>
                  <a:pt x="6604" y="10274"/>
                </a:cubicBezTo>
                <a:lnTo>
                  <a:pt x="6604" y="7046"/>
                </a:lnTo>
                <a:cubicBezTo>
                  <a:pt x="6604" y="6862"/>
                  <a:pt x="6733" y="6714"/>
                  <a:pt x="6918" y="6677"/>
                </a:cubicBezTo>
                <a:cubicBezTo>
                  <a:pt x="6973" y="6659"/>
                  <a:pt x="7028" y="6641"/>
                  <a:pt x="7084" y="6641"/>
                </a:cubicBezTo>
                <a:lnTo>
                  <a:pt x="10238" y="6641"/>
                </a:lnTo>
                <a:cubicBezTo>
                  <a:pt x="11160" y="6641"/>
                  <a:pt x="11898" y="7378"/>
                  <a:pt x="11898" y="8301"/>
                </a:cubicBezTo>
                <a:lnTo>
                  <a:pt x="11898" y="10274"/>
                </a:lnTo>
                <a:cubicBezTo>
                  <a:pt x="11879" y="11178"/>
                  <a:pt x="11142" y="11934"/>
                  <a:pt x="10238" y="11934"/>
                </a:cubicBezTo>
                <a:close/>
                <a:moveTo>
                  <a:pt x="7323" y="7378"/>
                </a:moveTo>
                <a:lnTo>
                  <a:pt x="7323" y="10274"/>
                </a:lnTo>
                <a:cubicBezTo>
                  <a:pt x="7323" y="10772"/>
                  <a:pt x="7729" y="11197"/>
                  <a:pt x="8246" y="11197"/>
                </a:cubicBezTo>
                <a:lnTo>
                  <a:pt x="10219" y="11197"/>
                </a:lnTo>
                <a:cubicBezTo>
                  <a:pt x="10717" y="11197"/>
                  <a:pt x="11142" y="10791"/>
                  <a:pt x="11142" y="10274"/>
                </a:cubicBezTo>
                <a:lnTo>
                  <a:pt x="11142" y="8301"/>
                </a:lnTo>
                <a:cubicBezTo>
                  <a:pt x="11142" y="7803"/>
                  <a:pt x="10736" y="7378"/>
                  <a:pt x="10219" y="7378"/>
                </a:cubicBezTo>
                <a:lnTo>
                  <a:pt x="7323" y="7378"/>
                </a:lnTo>
                <a:close/>
                <a:moveTo>
                  <a:pt x="3560" y="11934"/>
                </a:moveTo>
                <a:lnTo>
                  <a:pt x="1716" y="11934"/>
                </a:lnTo>
                <a:cubicBezTo>
                  <a:pt x="757" y="11934"/>
                  <a:pt x="0" y="11160"/>
                  <a:pt x="0" y="10219"/>
                </a:cubicBezTo>
                <a:lnTo>
                  <a:pt x="0" y="8374"/>
                </a:lnTo>
                <a:cubicBezTo>
                  <a:pt x="0" y="7415"/>
                  <a:pt x="775" y="6659"/>
                  <a:pt x="1716" y="6659"/>
                </a:cubicBezTo>
                <a:lnTo>
                  <a:pt x="4815" y="6659"/>
                </a:lnTo>
                <a:cubicBezTo>
                  <a:pt x="4870" y="6659"/>
                  <a:pt x="4925" y="6677"/>
                  <a:pt x="4981" y="6696"/>
                </a:cubicBezTo>
                <a:cubicBezTo>
                  <a:pt x="5165" y="6714"/>
                  <a:pt x="5294" y="6880"/>
                  <a:pt x="5294" y="7065"/>
                </a:cubicBezTo>
                <a:lnTo>
                  <a:pt x="5294" y="10237"/>
                </a:lnTo>
                <a:cubicBezTo>
                  <a:pt x="5294" y="11160"/>
                  <a:pt x="4519" y="11934"/>
                  <a:pt x="3560" y="11934"/>
                </a:cubicBezTo>
                <a:close/>
                <a:moveTo>
                  <a:pt x="1716" y="7378"/>
                </a:moveTo>
                <a:cubicBezTo>
                  <a:pt x="1181" y="7378"/>
                  <a:pt x="738" y="7821"/>
                  <a:pt x="738" y="8356"/>
                </a:cubicBezTo>
                <a:lnTo>
                  <a:pt x="738" y="10201"/>
                </a:lnTo>
                <a:cubicBezTo>
                  <a:pt x="738" y="10754"/>
                  <a:pt x="1181" y="11178"/>
                  <a:pt x="1716" y="11178"/>
                </a:cubicBezTo>
                <a:lnTo>
                  <a:pt x="3560" y="11178"/>
                </a:lnTo>
                <a:cubicBezTo>
                  <a:pt x="4095" y="11178"/>
                  <a:pt x="4538" y="10736"/>
                  <a:pt x="4538" y="10201"/>
                </a:cubicBezTo>
                <a:lnTo>
                  <a:pt x="4538" y="7378"/>
                </a:lnTo>
                <a:lnTo>
                  <a:pt x="1716" y="7378"/>
                </a:lnTo>
                <a:close/>
                <a:moveTo>
                  <a:pt x="4815" y="5312"/>
                </a:moveTo>
                <a:lnTo>
                  <a:pt x="1624" y="5312"/>
                </a:lnTo>
                <a:cubicBezTo>
                  <a:pt x="720" y="5312"/>
                  <a:pt x="0" y="4593"/>
                  <a:pt x="0" y="3689"/>
                </a:cubicBezTo>
                <a:lnTo>
                  <a:pt x="0" y="1642"/>
                </a:lnTo>
                <a:cubicBezTo>
                  <a:pt x="0" y="738"/>
                  <a:pt x="720" y="18"/>
                  <a:pt x="1624" y="18"/>
                </a:cubicBezTo>
                <a:lnTo>
                  <a:pt x="3671" y="18"/>
                </a:lnTo>
                <a:cubicBezTo>
                  <a:pt x="4575" y="18"/>
                  <a:pt x="5294" y="738"/>
                  <a:pt x="5294" y="1642"/>
                </a:cubicBezTo>
                <a:lnTo>
                  <a:pt x="5294" y="4907"/>
                </a:lnTo>
                <a:cubicBezTo>
                  <a:pt x="5294" y="5091"/>
                  <a:pt x="5165" y="5239"/>
                  <a:pt x="4981" y="5276"/>
                </a:cubicBezTo>
                <a:cubicBezTo>
                  <a:pt x="4925" y="5294"/>
                  <a:pt x="4870" y="5312"/>
                  <a:pt x="4815" y="5312"/>
                </a:cubicBezTo>
                <a:close/>
                <a:moveTo>
                  <a:pt x="1605" y="738"/>
                </a:moveTo>
                <a:cubicBezTo>
                  <a:pt x="1125" y="738"/>
                  <a:pt x="720" y="1144"/>
                  <a:pt x="720" y="1623"/>
                </a:cubicBezTo>
                <a:lnTo>
                  <a:pt x="720" y="3689"/>
                </a:lnTo>
                <a:cubicBezTo>
                  <a:pt x="720" y="4169"/>
                  <a:pt x="1125" y="4575"/>
                  <a:pt x="1605" y="4575"/>
                </a:cubicBezTo>
                <a:lnTo>
                  <a:pt x="4538" y="4575"/>
                </a:lnTo>
                <a:lnTo>
                  <a:pt x="4538" y="1642"/>
                </a:lnTo>
                <a:cubicBezTo>
                  <a:pt x="4538" y="1162"/>
                  <a:pt x="4132" y="756"/>
                  <a:pt x="3653" y="756"/>
                </a:cubicBezTo>
                <a:lnTo>
                  <a:pt x="1605" y="756"/>
                </a:lnTo>
                <a:lnTo>
                  <a:pt x="1605" y="738"/>
                </a:lnTo>
                <a:close/>
                <a:moveTo>
                  <a:pt x="10219" y="5312"/>
                </a:moveTo>
                <a:lnTo>
                  <a:pt x="7065" y="5312"/>
                </a:lnTo>
                <a:cubicBezTo>
                  <a:pt x="7010" y="5312"/>
                  <a:pt x="6954" y="5294"/>
                  <a:pt x="6899" y="5275"/>
                </a:cubicBezTo>
                <a:cubicBezTo>
                  <a:pt x="6715" y="5257"/>
                  <a:pt x="6586" y="5091"/>
                  <a:pt x="6586" y="4907"/>
                </a:cubicBezTo>
                <a:lnTo>
                  <a:pt x="6586" y="1679"/>
                </a:lnTo>
                <a:cubicBezTo>
                  <a:pt x="6586" y="756"/>
                  <a:pt x="7342" y="0"/>
                  <a:pt x="8264" y="0"/>
                </a:cubicBezTo>
                <a:lnTo>
                  <a:pt x="10219" y="0"/>
                </a:lnTo>
                <a:cubicBezTo>
                  <a:pt x="11142" y="0"/>
                  <a:pt x="11898" y="756"/>
                  <a:pt x="11898" y="1679"/>
                </a:cubicBezTo>
                <a:lnTo>
                  <a:pt x="11898" y="3634"/>
                </a:lnTo>
                <a:cubicBezTo>
                  <a:pt x="11880" y="4556"/>
                  <a:pt x="11142" y="5312"/>
                  <a:pt x="10219" y="5312"/>
                </a:cubicBezTo>
                <a:close/>
                <a:moveTo>
                  <a:pt x="7323" y="4574"/>
                </a:moveTo>
                <a:lnTo>
                  <a:pt x="10201" y="4574"/>
                </a:lnTo>
                <a:cubicBezTo>
                  <a:pt x="10717" y="4574"/>
                  <a:pt x="11142" y="4150"/>
                  <a:pt x="11142" y="3634"/>
                </a:cubicBezTo>
                <a:lnTo>
                  <a:pt x="11142" y="1678"/>
                </a:lnTo>
                <a:cubicBezTo>
                  <a:pt x="11142" y="1162"/>
                  <a:pt x="10717" y="738"/>
                  <a:pt x="10201" y="738"/>
                </a:cubicBezTo>
                <a:lnTo>
                  <a:pt x="8246" y="738"/>
                </a:lnTo>
                <a:cubicBezTo>
                  <a:pt x="7729" y="738"/>
                  <a:pt x="7305" y="1162"/>
                  <a:pt x="7305" y="1678"/>
                </a:cubicBezTo>
                <a:lnTo>
                  <a:pt x="7305" y="4574"/>
                </a:lnTo>
                <a:lnTo>
                  <a:pt x="7323" y="457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6" name="文本框 83"/>
          <p:cNvSpPr txBox="1"/>
          <p:nvPr/>
        </p:nvSpPr>
        <p:spPr>
          <a:xfrm>
            <a:off x="746222" y="4887416"/>
            <a:ext cx="3235426"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37" name="文本框 83"/>
          <p:cNvSpPr txBox="1"/>
          <p:nvPr/>
        </p:nvSpPr>
        <p:spPr>
          <a:xfrm>
            <a:off x="8888405" y="2428678"/>
            <a:ext cx="3235426"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38" name="文本框 83"/>
          <p:cNvSpPr txBox="1"/>
          <p:nvPr/>
        </p:nvSpPr>
        <p:spPr>
          <a:xfrm>
            <a:off x="8942986" y="4887415"/>
            <a:ext cx="3235426"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grpSp>
        <p:nvGrpSpPr>
          <p:cNvPr id="39" name="组合 38">
            <a:extLst>
              <a:ext uri="{FF2B5EF4-FFF2-40B4-BE49-F238E27FC236}">
                <a16:creationId xmlns:a16="http://schemas.microsoft.com/office/drawing/2014/main" id="{2202EE72-0038-4073-B0A9-0375DF45093B}"/>
              </a:ext>
            </a:extLst>
          </p:cNvPr>
          <p:cNvGrpSpPr/>
          <p:nvPr/>
        </p:nvGrpSpPr>
        <p:grpSpPr>
          <a:xfrm>
            <a:off x="0" y="1"/>
            <a:ext cx="12192000" cy="711200"/>
            <a:chOff x="0" y="1"/>
            <a:chExt cx="12192000" cy="711200"/>
          </a:xfrm>
        </p:grpSpPr>
        <p:sp>
          <p:nvSpPr>
            <p:cNvPr id="40" name="矩形 39">
              <a:extLst>
                <a:ext uri="{FF2B5EF4-FFF2-40B4-BE49-F238E27FC236}">
                  <a16:creationId xmlns:a16="http://schemas.microsoft.com/office/drawing/2014/main" id="{2E901785-0486-ADE3-0C53-7D7E45CA00FF}"/>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21C136B0-DCF8-A095-9BAF-5FA95EE0AF74}"/>
                </a:ext>
              </a:extLst>
            </p:cNvPr>
            <p:cNvGrpSpPr/>
            <p:nvPr/>
          </p:nvGrpSpPr>
          <p:grpSpPr>
            <a:xfrm>
              <a:off x="3838921" y="159473"/>
              <a:ext cx="8043568" cy="369332"/>
              <a:chOff x="3496021" y="299173"/>
              <a:chExt cx="8043568" cy="369332"/>
            </a:xfrm>
          </p:grpSpPr>
          <p:sp>
            <p:nvSpPr>
              <p:cNvPr id="44" name="文本框 43">
                <a:extLst>
                  <a:ext uri="{FF2B5EF4-FFF2-40B4-BE49-F238E27FC236}">
                    <a16:creationId xmlns:a16="http://schemas.microsoft.com/office/drawing/2014/main" id="{51B55A76-E4EB-EE94-8DC4-E04DCAE1367E}"/>
                  </a:ext>
                </a:extLst>
              </p:cNvPr>
              <p:cNvSpPr txBox="1"/>
              <p:nvPr/>
            </p:nvSpPr>
            <p:spPr>
              <a:xfrm>
                <a:off x="522350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研究综述</a:t>
                </a:r>
              </a:p>
            </p:txBody>
          </p:sp>
          <p:sp>
            <p:nvSpPr>
              <p:cNvPr id="45" name="文本框 44">
                <a:extLst>
                  <a:ext uri="{FF2B5EF4-FFF2-40B4-BE49-F238E27FC236}">
                    <a16:creationId xmlns:a16="http://schemas.microsoft.com/office/drawing/2014/main" id="{FC392CA1-0DFA-53E6-6C77-A46BDD0C7576}"/>
                  </a:ext>
                </a:extLst>
              </p:cNvPr>
              <p:cNvSpPr txBox="1"/>
              <p:nvPr/>
            </p:nvSpPr>
            <p:spPr>
              <a:xfrm>
                <a:off x="695098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论文内容</a:t>
                </a:r>
              </a:p>
            </p:txBody>
          </p:sp>
          <p:sp>
            <p:nvSpPr>
              <p:cNvPr id="46" name="文本框 45">
                <a:extLst>
                  <a:ext uri="{FF2B5EF4-FFF2-40B4-BE49-F238E27FC236}">
                    <a16:creationId xmlns:a16="http://schemas.microsoft.com/office/drawing/2014/main" id="{E90066F6-BD46-91CA-EE7C-130138AF8858}"/>
                  </a:ext>
                </a:extLst>
              </p:cNvPr>
              <p:cNvSpPr txBox="1"/>
              <p:nvPr/>
            </p:nvSpPr>
            <p:spPr>
              <a:xfrm>
                <a:off x="867846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研究成果</a:t>
                </a:r>
              </a:p>
            </p:txBody>
          </p:sp>
          <p:sp>
            <p:nvSpPr>
              <p:cNvPr id="47" name="文本框 46">
                <a:extLst>
                  <a:ext uri="{FF2B5EF4-FFF2-40B4-BE49-F238E27FC236}">
                    <a16:creationId xmlns:a16="http://schemas.microsoft.com/office/drawing/2014/main" id="{E9640D51-0792-6BF6-5767-1D681474CB1D}"/>
                  </a:ext>
                </a:extLst>
              </p:cNvPr>
              <p:cNvSpPr txBox="1"/>
              <p:nvPr/>
            </p:nvSpPr>
            <p:spPr>
              <a:xfrm>
                <a:off x="10405945"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参考文献</a:t>
                </a:r>
              </a:p>
            </p:txBody>
          </p:sp>
          <p:sp>
            <p:nvSpPr>
              <p:cNvPr id="48" name="文本框 47">
                <a:extLst>
                  <a:ext uri="{FF2B5EF4-FFF2-40B4-BE49-F238E27FC236}">
                    <a16:creationId xmlns:a16="http://schemas.microsoft.com/office/drawing/2014/main" id="{0939712B-1DA0-1768-FE46-149CC3882234}"/>
                  </a:ext>
                </a:extLst>
              </p:cNvPr>
              <p:cNvSpPr txBox="1"/>
              <p:nvPr/>
            </p:nvSpPr>
            <p:spPr>
              <a:xfrm>
                <a:off x="349602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cxnSp>
            <p:nvCxnSpPr>
              <p:cNvPr id="49" name="直接连接符 48">
                <a:extLst>
                  <a:ext uri="{FF2B5EF4-FFF2-40B4-BE49-F238E27FC236}">
                    <a16:creationId xmlns:a16="http://schemas.microsoft.com/office/drawing/2014/main" id="{DE351C9F-BAB9-1436-D3BA-B5471EC0C322}"/>
                  </a:ext>
                </a:extLst>
              </p:cNvPr>
              <p:cNvCxnSpPr>
                <a:cxnSpLocks/>
              </p:cNvCxnSpPr>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1968C95-6724-762A-BE1A-BE05F10325A4}"/>
                  </a:ext>
                </a:extLst>
              </p:cNvPr>
              <p:cNvCxnSpPr>
                <a:cxnSpLocks/>
              </p:cNvCxnSpPr>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1A56006-1653-7012-AD4A-915286D2E43F}"/>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FAF39D8-D29F-1AFC-2861-769D60A16E93}"/>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等腰三角形 41">
              <a:extLst>
                <a:ext uri="{FF2B5EF4-FFF2-40B4-BE49-F238E27FC236}">
                  <a16:creationId xmlns:a16="http://schemas.microsoft.com/office/drawing/2014/main" id="{D53F5A8F-1801-AB4C-66A3-31A521C6132B}"/>
                </a:ext>
              </a:extLst>
            </p:cNvPr>
            <p:cNvSpPr/>
            <p:nvPr/>
          </p:nvSpPr>
          <p:spPr>
            <a:xfrm>
              <a:off x="7464152"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7EF8DD17-9E77-C61A-908D-C03125F28D55}"/>
              </a:ext>
            </a:extLst>
          </p:cNvPr>
          <p:cNvGrpSpPr/>
          <p:nvPr/>
        </p:nvGrpSpPr>
        <p:grpSpPr>
          <a:xfrm>
            <a:off x="339358" y="951820"/>
            <a:ext cx="1546893" cy="461665"/>
            <a:chOff x="934400" y="936575"/>
            <a:chExt cx="1546893" cy="461665"/>
          </a:xfrm>
        </p:grpSpPr>
        <p:sp>
          <p:nvSpPr>
            <p:cNvPr id="54" name="文本框 53">
              <a:extLst>
                <a:ext uri="{FF2B5EF4-FFF2-40B4-BE49-F238E27FC236}">
                  <a16:creationId xmlns:a16="http://schemas.microsoft.com/office/drawing/2014/main" id="{EFEA36ED-B903-33DD-01D6-D8538701A6D6}"/>
                </a:ext>
              </a:extLst>
            </p:cNvPr>
            <p:cNvSpPr txBox="1"/>
            <p:nvPr/>
          </p:nvSpPr>
          <p:spPr>
            <a:xfrm>
              <a:off x="1065521" y="936575"/>
              <a:ext cx="1415772" cy="461665"/>
            </a:xfrm>
            <a:prstGeom prst="rect">
              <a:avLst/>
            </a:prstGeom>
            <a:noFill/>
          </p:spPr>
          <p:txBody>
            <a:bodyPr wrap="none" rtlCol="0">
              <a:spAutoFit/>
            </a:bodyPr>
            <a:lstStyle/>
            <a:p>
              <a:r>
                <a:rPr lang="zh-CN" altLang="en-US" sz="2400" dirty="0">
                  <a:solidFill>
                    <a:srgbClr val="0E419C"/>
                  </a:solidFill>
                </a:rPr>
                <a:t>输入标题</a:t>
              </a:r>
            </a:p>
          </p:txBody>
        </p:sp>
        <p:sp>
          <p:nvSpPr>
            <p:cNvPr id="55" name="矩形 54">
              <a:extLst>
                <a:ext uri="{FF2B5EF4-FFF2-40B4-BE49-F238E27FC236}">
                  <a16:creationId xmlns:a16="http://schemas.microsoft.com/office/drawing/2014/main" id="{3426DA65-FA23-3199-6294-7558C3407C50}"/>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形 3">
            <a:extLst>
              <a:ext uri="{FF2B5EF4-FFF2-40B4-BE49-F238E27FC236}">
                <a16:creationId xmlns:a16="http://schemas.microsoft.com/office/drawing/2014/main" id="{49396F7A-7039-612F-0A42-F7D08D8536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513" y="76385"/>
            <a:ext cx="1466009" cy="501608"/>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517232"/>
            <a:ext cx="12192000" cy="1340768"/>
          </a:xfrm>
          <a:prstGeom prst="rect">
            <a:avLst/>
          </a:prstGeom>
          <a:gradFill>
            <a:gsLst>
              <a:gs pos="100000">
                <a:srgbClr val="0E419C"/>
              </a:gs>
              <a:gs pos="0">
                <a:srgbClr val="0E419C">
                  <a:alpha val="2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descr="文本&#10;&#10;描述已自动生成"/>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1000"/>
                    </a14:imgEffect>
                  </a14:imgLayer>
                </a14:imgProps>
              </a:ext>
              <a:ext uri="{28A0092B-C50C-407E-A947-70E740481C1C}">
                <a14:useLocalDpi xmlns:a14="http://schemas.microsoft.com/office/drawing/2010/main" val="0"/>
              </a:ext>
            </a:extLst>
          </a:blip>
          <a:srcRect l="20162" t="84919" r="3222" b="11405"/>
          <a:stretch>
            <a:fillRect/>
          </a:stretch>
        </p:blipFill>
        <p:spPr>
          <a:xfrm>
            <a:off x="339890" y="5994721"/>
            <a:ext cx="4725655" cy="173864"/>
          </a:xfrm>
          <a:custGeom>
            <a:avLst/>
            <a:gdLst>
              <a:gd name="connsiteX0" fmla="*/ 0 w 5303518"/>
              <a:gd name="connsiteY0" fmla="*/ 0 h 5222014"/>
              <a:gd name="connsiteX1" fmla="*/ 5303518 w 5303518"/>
              <a:gd name="connsiteY1" fmla="*/ 0 h 5222014"/>
              <a:gd name="connsiteX2" fmla="*/ 5303518 w 5303518"/>
              <a:gd name="connsiteY2" fmla="*/ 5222014 h 5222014"/>
              <a:gd name="connsiteX3" fmla="*/ 0 w 5303518"/>
              <a:gd name="connsiteY3" fmla="*/ 5222014 h 5222014"/>
            </a:gdLst>
            <a:ahLst/>
            <a:cxnLst>
              <a:cxn ang="0">
                <a:pos x="connsiteX0" y="connsiteY0"/>
              </a:cxn>
              <a:cxn ang="0">
                <a:pos x="connsiteX1" y="connsiteY1"/>
              </a:cxn>
              <a:cxn ang="0">
                <a:pos x="connsiteX2" y="connsiteY2"/>
              </a:cxn>
              <a:cxn ang="0">
                <a:pos x="connsiteX3" y="connsiteY3"/>
              </a:cxn>
            </a:cxnLst>
            <a:rect l="l" t="t" r="r" b="b"/>
            <a:pathLst>
              <a:path w="5303518" h="5222014">
                <a:moveTo>
                  <a:pt x="0" y="0"/>
                </a:moveTo>
                <a:lnTo>
                  <a:pt x="5303518" y="0"/>
                </a:lnTo>
                <a:lnTo>
                  <a:pt x="5303518" y="5222014"/>
                </a:lnTo>
                <a:lnTo>
                  <a:pt x="0" y="5222014"/>
                </a:lnTo>
                <a:close/>
              </a:path>
            </a:pathLst>
          </a:custGeom>
          <a:effectLst>
            <a:outerShdw blurRad="241300" dist="114300" dir="2700000" algn="tl" rotWithShape="0">
              <a:schemeClr val="accent1">
                <a:lumMod val="75000"/>
                <a:alpha val="40000"/>
              </a:schemeClr>
            </a:outerShdw>
          </a:effectLst>
        </p:spPr>
      </p:pic>
      <p:grpSp>
        <p:nvGrpSpPr>
          <p:cNvPr id="17" name="组合 16"/>
          <p:cNvGrpSpPr/>
          <p:nvPr/>
        </p:nvGrpSpPr>
        <p:grpSpPr>
          <a:xfrm>
            <a:off x="5798007" y="1335429"/>
            <a:ext cx="6035154" cy="4826911"/>
            <a:chOff x="699206" y="1626982"/>
            <a:chExt cx="5459904" cy="4366827"/>
          </a:xfrm>
        </p:grpSpPr>
        <p:sp>
          <p:nvSpPr>
            <p:cNvPr id="18" name="文本框 17"/>
            <p:cNvSpPr txBox="1"/>
            <p:nvPr/>
          </p:nvSpPr>
          <p:spPr>
            <a:xfrm>
              <a:off x="980119" y="2267746"/>
              <a:ext cx="5178991" cy="751789"/>
            </a:xfrm>
            <a:prstGeom prst="rect">
              <a:avLst/>
            </a:prstGeom>
            <a:noFill/>
          </p:spPr>
          <p:txBody>
            <a:bodyPr wrap="none" rtlCol="0">
              <a:spAutoFit/>
            </a:bodyPr>
            <a:lstStyle/>
            <a:p>
              <a:r>
                <a:rPr lang="zh-CN" altLang="en-US" sz="4800" spc="600" dirty="0">
                  <a:solidFill>
                    <a:schemeClr val="bg1"/>
                  </a:solidFill>
                  <a:cs typeface="+mn-ea"/>
                  <a:sym typeface="+mn-lt"/>
                </a:rPr>
                <a:t>毕业论文答辩模板</a:t>
              </a:r>
            </a:p>
          </p:txBody>
        </p:sp>
        <p:sp>
          <p:nvSpPr>
            <p:cNvPr id="19" name="文本框 18"/>
            <p:cNvSpPr txBox="1"/>
            <p:nvPr/>
          </p:nvSpPr>
          <p:spPr>
            <a:xfrm>
              <a:off x="980119" y="3195224"/>
              <a:ext cx="5089078" cy="278441"/>
            </a:xfrm>
            <a:prstGeom prst="rect">
              <a:avLst/>
            </a:prstGeom>
            <a:noFill/>
          </p:spPr>
          <p:txBody>
            <a:bodyPr wrap="none" rtlCol="0">
              <a:spAutoFit/>
            </a:bodyPr>
            <a:lstStyle/>
            <a:p>
              <a:r>
                <a:rPr lang="en-US" altLang="zh-CN" sz="1400" spc="600" dirty="0">
                  <a:solidFill>
                    <a:schemeClr val="bg1"/>
                  </a:solidFill>
                  <a:cs typeface="+mn-ea"/>
                  <a:sym typeface="+mn-lt"/>
                </a:rPr>
                <a:t>Graduation thesis defense template</a:t>
              </a:r>
              <a:endParaRPr lang="zh-CN" altLang="en-US" sz="1400" spc="600" dirty="0">
                <a:solidFill>
                  <a:schemeClr val="bg1"/>
                </a:solidFill>
                <a:cs typeface="+mn-ea"/>
                <a:sym typeface="+mn-lt"/>
              </a:endParaRPr>
            </a:p>
          </p:txBody>
        </p:sp>
        <p:sp>
          <p:nvSpPr>
            <p:cNvPr id="20" name="矩形: 圆角 19"/>
            <p:cNvSpPr/>
            <p:nvPr/>
          </p:nvSpPr>
          <p:spPr>
            <a:xfrm>
              <a:off x="699206" y="1626982"/>
              <a:ext cx="5234666" cy="4237676"/>
            </a:xfrm>
            <a:prstGeom prst="roundRect">
              <a:avLst>
                <a:gd name="adj" fmla="val 3675"/>
              </a:avLst>
            </a:prstGeom>
            <a:solidFill>
              <a:schemeClr val="accent1"/>
            </a:solidFill>
            <a:ln>
              <a:noFill/>
            </a:ln>
            <a:effectLst>
              <a:outerShdw blurRad="304800" dist="1270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1" name="矩形: 圆角 20"/>
            <p:cNvSpPr/>
            <p:nvPr/>
          </p:nvSpPr>
          <p:spPr>
            <a:xfrm>
              <a:off x="699206" y="1756133"/>
              <a:ext cx="5234666" cy="4237676"/>
            </a:xfrm>
            <a:prstGeom prst="roundRect">
              <a:avLst>
                <a:gd name="adj" fmla="val 367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2" name="文本框 21"/>
            <p:cNvSpPr txBox="1"/>
            <p:nvPr/>
          </p:nvSpPr>
          <p:spPr>
            <a:xfrm>
              <a:off x="912393" y="2405231"/>
              <a:ext cx="3444240" cy="278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1">
                  <a:ln>
                    <a:noFill/>
                  </a:ln>
                  <a:solidFill>
                    <a:prstClr val="black"/>
                  </a:solidFill>
                  <a:effectLst/>
                  <a:uLnTx/>
                  <a:uFillTx/>
                  <a:cs typeface="+mn-ea"/>
                  <a:sym typeface="+mn-lt"/>
                </a:rPr>
                <a:t>Lorem ipsum dolor sit amet, consectetur</a:t>
              </a:r>
              <a:endParaRPr kumimoji="0" lang="zh-CN" altLang="en-US" sz="1400" b="0" i="0" u="none" strike="noStrike" kern="1200" cap="none" spc="0" normalizeH="0" baseline="0" noProof="0" dirty="0">
                <a:ln>
                  <a:noFill/>
                </a:ln>
                <a:solidFill>
                  <a:prstClr val="black"/>
                </a:solidFill>
                <a:effectLst/>
                <a:uLnTx/>
                <a:uFillTx/>
                <a:cs typeface="+mn-ea"/>
                <a:sym typeface="+mn-lt"/>
              </a:endParaRPr>
            </a:p>
          </p:txBody>
        </p:sp>
        <p:sp>
          <p:nvSpPr>
            <p:cNvPr id="23" name="文本框 22"/>
            <p:cNvSpPr txBox="1"/>
            <p:nvPr/>
          </p:nvSpPr>
          <p:spPr>
            <a:xfrm>
              <a:off x="912393" y="1979000"/>
              <a:ext cx="3342244" cy="3898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cs typeface="+mn-ea"/>
                  <a:sym typeface="+mn-lt"/>
                </a:rPr>
                <a:t>标题</a:t>
              </a:r>
            </a:p>
          </p:txBody>
        </p:sp>
        <p:cxnSp>
          <p:nvCxnSpPr>
            <p:cNvPr id="24" name="直接连接符 23"/>
            <p:cNvCxnSpPr/>
            <p:nvPr/>
          </p:nvCxnSpPr>
          <p:spPr>
            <a:xfrm>
              <a:off x="912393" y="2682943"/>
              <a:ext cx="46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011244" y="3037935"/>
              <a:ext cx="1117132" cy="380210"/>
              <a:chOff x="967640" y="2691758"/>
              <a:chExt cx="1055496" cy="380210"/>
            </a:xfrm>
          </p:grpSpPr>
          <p:sp>
            <p:nvSpPr>
              <p:cNvPr id="28" name="文本框 27"/>
              <p:cNvSpPr txBox="1"/>
              <p:nvPr/>
            </p:nvSpPr>
            <p:spPr>
              <a:xfrm>
                <a:off x="1039640" y="2816904"/>
                <a:ext cx="983496" cy="2550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cs typeface="+mn-ea"/>
                  <a:sym typeface="+mn-lt"/>
                </a:endParaRPr>
              </a:p>
            </p:txBody>
          </p:sp>
          <p:sp>
            <p:nvSpPr>
              <p:cNvPr id="29" name="椭圆 28"/>
              <p:cNvSpPr/>
              <p:nvPr/>
            </p:nvSpPr>
            <p:spPr>
              <a:xfrm>
                <a:off x="967640" y="2691758"/>
                <a:ext cx="72000"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grpSp>
        <p:sp>
          <p:nvSpPr>
            <p:cNvPr id="26" name="椭圆 25"/>
            <p:cNvSpPr/>
            <p:nvPr/>
          </p:nvSpPr>
          <p:spPr>
            <a:xfrm>
              <a:off x="1011244" y="3949958"/>
              <a:ext cx="76204"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27" name="椭圆 26"/>
            <p:cNvSpPr/>
            <p:nvPr/>
          </p:nvSpPr>
          <p:spPr>
            <a:xfrm>
              <a:off x="1011244" y="4992269"/>
              <a:ext cx="76204"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grpSp>
      <p:sp>
        <p:nvSpPr>
          <p:cNvPr id="30" name="文本框 83"/>
          <p:cNvSpPr txBox="1"/>
          <p:nvPr/>
        </p:nvSpPr>
        <p:spPr>
          <a:xfrm>
            <a:off x="6345791" y="2787552"/>
            <a:ext cx="5078801"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31" name="文本框 83"/>
          <p:cNvSpPr txBox="1"/>
          <p:nvPr/>
        </p:nvSpPr>
        <p:spPr>
          <a:xfrm>
            <a:off x="6314363" y="3791470"/>
            <a:ext cx="5078801"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32" name="文本框 83"/>
          <p:cNvSpPr txBox="1"/>
          <p:nvPr/>
        </p:nvSpPr>
        <p:spPr>
          <a:xfrm>
            <a:off x="6288822" y="4964314"/>
            <a:ext cx="5078801"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pic>
        <p:nvPicPr>
          <p:cNvPr id="35" name="图片 34">
            <a:extLst>
              <a:ext uri="{FF2B5EF4-FFF2-40B4-BE49-F238E27FC236}">
                <a16:creationId xmlns:a16="http://schemas.microsoft.com/office/drawing/2014/main" id="{D1BA27FE-5C58-C5DB-E331-8DD4FC2D691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9798" r="43682" b="19798"/>
          <a:stretch/>
        </p:blipFill>
        <p:spPr>
          <a:xfrm rot="20882815">
            <a:off x="523768" y="1753776"/>
            <a:ext cx="3405315" cy="4568235"/>
          </a:xfrm>
          <a:prstGeom prst="rect">
            <a:avLst/>
          </a:prstGeom>
        </p:spPr>
      </p:pic>
      <p:pic>
        <p:nvPicPr>
          <p:cNvPr id="36" name="图片 35">
            <a:extLst>
              <a:ext uri="{FF2B5EF4-FFF2-40B4-BE49-F238E27FC236}">
                <a16:creationId xmlns:a16="http://schemas.microsoft.com/office/drawing/2014/main" id="{3898CB81-2F94-36ED-B7CB-072B16EED88B}"/>
              </a:ext>
            </a:extLst>
          </p:cNvPr>
          <p:cNvPicPr>
            <a:picLocks noChangeAspect="1"/>
          </p:cNvPicPr>
          <p:nvPr/>
        </p:nvPicPr>
        <p:blipFill>
          <a:blip r:embed="rId6" cstate="print">
            <a:extLst>
              <a:ext uri="{28A0092B-C50C-407E-A947-70E740481C1C}">
                <a14:useLocalDpi xmlns:a14="http://schemas.microsoft.com/office/drawing/2010/main" val="0"/>
              </a:ext>
            </a:extLst>
          </a:blip>
          <a:srcRect l="25338" r="25338"/>
          <a:stretch/>
        </p:blipFill>
        <p:spPr>
          <a:xfrm rot="387292">
            <a:off x="1859268" y="1437772"/>
            <a:ext cx="3405315" cy="4568235"/>
          </a:xfrm>
          <a:prstGeom prst="rect">
            <a:avLst/>
          </a:prstGeom>
          <a:effectLst>
            <a:outerShdw blurRad="50800" dist="38100" dir="2700000" algn="tl" rotWithShape="0">
              <a:prstClr val="black">
                <a:alpha val="40000"/>
              </a:prstClr>
            </a:outerShdw>
          </a:effectLst>
        </p:spPr>
      </p:pic>
      <p:grpSp>
        <p:nvGrpSpPr>
          <p:cNvPr id="3" name="组合 2">
            <a:extLst>
              <a:ext uri="{FF2B5EF4-FFF2-40B4-BE49-F238E27FC236}">
                <a16:creationId xmlns:a16="http://schemas.microsoft.com/office/drawing/2014/main" id="{BAA8A561-01C3-C02C-0787-4B06B48F5756}"/>
              </a:ext>
            </a:extLst>
          </p:cNvPr>
          <p:cNvGrpSpPr/>
          <p:nvPr/>
        </p:nvGrpSpPr>
        <p:grpSpPr>
          <a:xfrm>
            <a:off x="0" y="1"/>
            <a:ext cx="12192000" cy="711200"/>
            <a:chOff x="0" y="1"/>
            <a:chExt cx="12192000" cy="711200"/>
          </a:xfrm>
        </p:grpSpPr>
        <p:sp>
          <p:nvSpPr>
            <p:cNvPr id="4" name="矩形 3">
              <a:extLst>
                <a:ext uri="{FF2B5EF4-FFF2-40B4-BE49-F238E27FC236}">
                  <a16:creationId xmlns:a16="http://schemas.microsoft.com/office/drawing/2014/main" id="{74C9862A-2015-3033-B79C-ED9A55F87AE6}"/>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58C82696-24F2-6CD3-B825-F568A5F0E404}"/>
                </a:ext>
              </a:extLst>
            </p:cNvPr>
            <p:cNvGrpSpPr/>
            <p:nvPr/>
          </p:nvGrpSpPr>
          <p:grpSpPr>
            <a:xfrm>
              <a:off x="3838921" y="159473"/>
              <a:ext cx="8043568" cy="369332"/>
              <a:chOff x="3496021" y="299173"/>
              <a:chExt cx="8043568" cy="369332"/>
            </a:xfrm>
          </p:grpSpPr>
          <p:sp>
            <p:nvSpPr>
              <p:cNvPr id="7" name="文本框 6">
                <a:extLst>
                  <a:ext uri="{FF2B5EF4-FFF2-40B4-BE49-F238E27FC236}">
                    <a16:creationId xmlns:a16="http://schemas.microsoft.com/office/drawing/2014/main" id="{0082ADAA-44FC-6297-43A2-10A1FC693599}"/>
                  </a:ext>
                </a:extLst>
              </p:cNvPr>
              <p:cNvSpPr txBox="1"/>
              <p:nvPr/>
            </p:nvSpPr>
            <p:spPr>
              <a:xfrm>
                <a:off x="522350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研究综述</a:t>
                </a:r>
              </a:p>
            </p:txBody>
          </p:sp>
          <p:sp>
            <p:nvSpPr>
              <p:cNvPr id="8" name="文本框 7">
                <a:extLst>
                  <a:ext uri="{FF2B5EF4-FFF2-40B4-BE49-F238E27FC236}">
                    <a16:creationId xmlns:a16="http://schemas.microsoft.com/office/drawing/2014/main" id="{606BD67E-C698-3BAB-69B7-94B23D9374EE}"/>
                  </a:ext>
                </a:extLst>
              </p:cNvPr>
              <p:cNvSpPr txBox="1"/>
              <p:nvPr/>
            </p:nvSpPr>
            <p:spPr>
              <a:xfrm>
                <a:off x="695098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论文内容</a:t>
                </a:r>
              </a:p>
            </p:txBody>
          </p:sp>
          <p:sp>
            <p:nvSpPr>
              <p:cNvPr id="9" name="文本框 8">
                <a:extLst>
                  <a:ext uri="{FF2B5EF4-FFF2-40B4-BE49-F238E27FC236}">
                    <a16:creationId xmlns:a16="http://schemas.microsoft.com/office/drawing/2014/main" id="{DC25A8A3-075E-08F7-04BA-69F2C4A0CE40}"/>
                  </a:ext>
                </a:extLst>
              </p:cNvPr>
              <p:cNvSpPr txBox="1"/>
              <p:nvPr/>
            </p:nvSpPr>
            <p:spPr>
              <a:xfrm>
                <a:off x="867846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研究成果</a:t>
                </a:r>
              </a:p>
            </p:txBody>
          </p:sp>
          <p:sp>
            <p:nvSpPr>
              <p:cNvPr id="10" name="文本框 9">
                <a:extLst>
                  <a:ext uri="{FF2B5EF4-FFF2-40B4-BE49-F238E27FC236}">
                    <a16:creationId xmlns:a16="http://schemas.microsoft.com/office/drawing/2014/main" id="{F2242243-C61D-23E9-55EA-487F830A7DE7}"/>
                  </a:ext>
                </a:extLst>
              </p:cNvPr>
              <p:cNvSpPr txBox="1"/>
              <p:nvPr/>
            </p:nvSpPr>
            <p:spPr>
              <a:xfrm>
                <a:off x="10405945"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参考文献</a:t>
                </a:r>
              </a:p>
            </p:txBody>
          </p:sp>
          <p:sp>
            <p:nvSpPr>
              <p:cNvPr id="11" name="文本框 10">
                <a:extLst>
                  <a:ext uri="{FF2B5EF4-FFF2-40B4-BE49-F238E27FC236}">
                    <a16:creationId xmlns:a16="http://schemas.microsoft.com/office/drawing/2014/main" id="{60380E1F-9289-E469-EBC1-522C02A2AB68}"/>
                  </a:ext>
                </a:extLst>
              </p:cNvPr>
              <p:cNvSpPr txBox="1"/>
              <p:nvPr/>
            </p:nvSpPr>
            <p:spPr>
              <a:xfrm>
                <a:off x="349602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cxnSp>
            <p:nvCxnSpPr>
              <p:cNvPr id="12" name="直接连接符 11">
                <a:extLst>
                  <a:ext uri="{FF2B5EF4-FFF2-40B4-BE49-F238E27FC236}">
                    <a16:creationId xmlns:a16="http://schemas.microsoft.com/office/drawing/2014/main" id="{C1390717-2056-090F-F48E-AC3CFD03672C}"/>
                  </a:ext>
                </a:extLst>
              </p:cNvPr>
              <p:cNvCxnSpPr>
                <a:cxnSpLocks/>
              </p:cNvCxnSpPr>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21E7A8D-C512-A262-B3C7-14301E8C4D72}"/>
                  </a:ext>
                </a:extLst>
              </p:cNvPr>
              <p:cNvCxnSpPr>
                <a:cxnSpLocks/>
              </p:cNvCxnSpPr>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E0DAB5E-4773-0219-6C80-717A07BD87FF}"/>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415CBDC-A55E-B516-FF95-322B4ECFE771}"/>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等腰三角形 5">
              <a:extLst>
                <a:ext uri="{FF2B5EF4-FFF2-40B4-BE49-F238E27FC236}">
                  <a16:creationId xmlns:a16="http://schemas.microsoft.com/office/drawing/2014/main" id="{917496A9-C44C-9C5D-24BA-94C2CA8DF6C9}"/>
                </a:ext>
              </a:extLst>
            </p:cNvPr>
            <p:cNvSpPr/>
            <p:nvPr/>
          </p:nvSpPr>
          <p:spPr>
            <a:xfrm>
              <a:off x="7464152"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形 32">
            <a:extLst>
              <a:ext uri="{FF2B5EF4-FFF2-40B4-BE49-F238E27FC236}">
                <a16:creationId xmlns:a16="http://schemas.microsoft.com/office/drawing/2014/main" id="{1A95DC45-6CB0-583E-2A6A-E2A21AFAF8D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9513" y="76385"/>
            <a:ext cx="1466009" cy="501608"/>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12"/>
          <p:cNvPicPr>
            <a:picLocks noChangeAspect="1"/>
          </p:cNvPicPr>
          <p:nvPr/>
        </p:nvPicPr>
        <p:blipFill>
          <a:blip r:embed="rId2" cstate="print">
            <a:extLst>
              <a:ext uri="{28A0092B-C50C-407E-A947-70E740481C1C}">
                <a14:useLocalDpi xmlns:a14="http://schemas.microsoft.com/office/drawing/2010/main" val="0"/>
              </a:ext>
            </a:extLst>
          </a:blip>
          <a:srcRect t="16508" b="16508"/>
          <a:stretch>
            <a:fillRect/>
          </a:stretch>
        </p:blipFill>
        <p:spPr>
          <a:xfrm>
            <a:off x="1677590" y="1844823"/>
            <a:ext cx="2137556" cy="1790671"/>
          </a:xfrm>
          <a:prstGeom prst="hexagon">
            <a:avLst/>
          </a:prstGeom>
          <a:effectLst>
            <a:outerShdw blurRad="228600" dist="38100" dir="2400000" sx="101000" sy="101000" algn="t" rotWithShape="0">
              <a:prstClr val="black">
                <a:alpha val="28000"/>
              </a:prstClr>
            </a:outerShdw>
          </a:effectLst>
        </p:spPr>
      </p:pic>
      <p:sp>
        <p:nvSpPr>
          <p:cNvPr id="32" name="文本框 83"/>
          <p:cNvSpPr txBox="1"/>
          <p:nvPr/>
        </p:nvSpPr>
        <p:spPr>
          <a:xfrm>
            <a:off x="1199456" y="4521001"/>
            <a:ext cx="3235426"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33" name="文本框 83"/>
          <p:cNvSpPr txBox="1"/>
          <p:nvPr/>
        </p:nvSpPr>
        <p:spPr>
          <a:xfrm>
            <a:off x="8869923" y="4508500"/>
            <a:ext cx="3235426"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34" name="文本框 83"/>
          <p:cNvSpPr txBox="1"/>
          <p:nvPr/>
        </p:nvSpPr>
        <p:spPr>
          <a:xfrm>
            <a:off x="5037569" y="4523165"/>
            <a:ext cx="3235426"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pic>
        <p:nvPicPr>
          <p:cNvPr id="47" name="图片占位符 12"/>
          <p:cNvPicPr>
            <a:picLocks noChangeAspect="1"/>
          </p:cNvPicPr>
          <p:nvPr/>
        </p:nvPicPr>
        <p:blipFill>
          <a:blip r:embed="rId2" cstate="print">
            <a:extLst>
              <a:ext uri="{28A0092B-C50C-407E-A947-70E740481C1C}">
                <a14:useLocalDpi xmlns:a14="http://schemas.microsoft.com/office/drawing/2010/main" val="0"/>
              </a:ext>
            </a:extLst>
          </a:blip>
          <a:srcRect t="16508" b="16508"/>
          <a:stretch>
            <a:fillRect/>
          </a:stretch>
        </p:blipFill>
        <p:spPr>
          <a:xfrm>
            <a:off x="5242765" y="1844823"/>
            <a:ext cx="2137556" cy="1790671"/>
          </a:xfrm>
          <a:prstGeom prst="hexagon">
            <a:avLst/>
          </a:prstGeom>
          <a:effectLst>
            <a:outerShdw blurRad="228600" dist="38100" dir="2400000" sx="101000" sy="101000" algn="t" rotWithShape="0">
              <a:prstClr val="black">
                <a:alpha val="28000"/>
              </a:prstClr>
            </a:outerShdw>
          </a:effectLst>
        </p:spPr>
      </p:pic>
      <p:pic>
        <p:nvPicPr>
          <p:cNvPr id="50" name="图片占位符 12"/>
          <p:cNvPicPr>
            <a:picLocks noChangeAspect="1"/>
          </p:cNvPicPr>
          <p:nvPr/>
        </p:nvPicPr>
        <p:blipFill>
          <a:blip r:embed="rId2" cstate="print">
            <a:extLst>
              <a:ext uri="{28A0092B-C50C-407E-A947-70E740481C1C}">
                <a14:useLocalDpi xmlns:a14="http://schemas.microsoft.com/office/drawing/2010/main" val="0"/>
              </a:ext>
            </a:extLst>
          </a:blip>
          <a:srcRect t="16508" b="16508"/>
          <a:stretch>
            <a:fillRect/>
          </a:stretch>
        </p:blipFill>
        <p:spPr>
          <a:xfrm>
            <a:off x="9080480" y="1844823"/>
            <a:ext cx="2137556" cy="1790671"/>
          </a:xfrm>
          <a:prstGeom prst="hexagon">
            <a:avLst/>
          </a:prstGeom>
          <a:effectLst>
            <a:outerShdw blurRad="228600" dist="38100" dir="2400000" sx="101000" sy="101000" algn="t" rotWithShape="0">
              <a:prstClr val="black">
                <a:alpha val="28000"/>
              </a:prstClr>
            </a:outerShdw>
          </a:effectLst>
        </p:spPr>
      </p:pic>
      <p:grpSp>
        <p:nvGrpSpPr>
          <p:cNvPr id="41" name="组合 40">
            <a:extLst>
              <a:ext uri="{FF2B5EF4-FFF2-40B4-BE49-F238E27FC236}">
                <a16:creationId xmlns:a16="http://schemas.microsoft.com/office/drawing/2014/main" id="{3885A75D-85E9-A30B-DF4E-4995369693B5}"/>
              </a:ext>
            </a:extLst>
          </p:cNvPr>
          <p:cNvGrpSpPr/>
          <p:nvPr/>
        </p:nvGrpSpPr>
        <p:grpSpPr>
          <a:xfrm>
            <a:off x="309511" y="923388"/>
            <a:ext cx="1546893" cy="461665"/>
            <a:chOff x="934400" y="936575"/>
            <a:chExt cx="1546893" cy="461665"/>
          </a:xfrm>
        </p:grpSpPr>
        <p:sp>
          <p:nvSpPr>
            <p:cNvPr id="42" name="文本框 41">
              <a:extLst>
                <a:ext uri="{FF2B5EF4-FFF2-40B4-BE49-F238E27FC236}">
                  <a16:creationId xmlns:a16="http://schemas.microsoft.com/office/drawing/2014/main" id="{9094F1BE-E66B-2B2C-D943-6C5208159A44}"/>
                </a:ext>
              </a:extLst>
            </p:cNvPr>
            <p:cNvSpPr txBox="1"/>
            <p:nvPr/>
          </p:nvSpPr>
          <p:spPr>
            <a:xfrm>
              <a:off x="1065521" y="936575"/>
              <a:ext cx="1415772" cy="461665"/>
            </a:xfrm>
            <a:prstGeom prst="rect">
              <a:avLst/>
            </a:prstGeom>
            <a:noFill/>
          </p:spPr>
          <p:txBody>
            <a:bodyPr wrap="none" rtlCol="0">
              <a:spAutoFit/>
            </a:bodyPr>
            <a:lstStyle/>
            <a:p>
              <a:r>
                <a:rPr lang="zh-CN" altLang="en-US" sz="2400" dirty="0">
                  <a:solidFill>
                    <a:srgbClr val="0E419C"/>
                  </a:solidFill>
                </a:rPr>
                <a:t>输入标题</a:t>
              </a:r>
            </a:p>
          </p:txBody>
        </p:sp>
        <p:sp>
          <p:nvSpPr>
            <p:cNvPr id="43" name="矩形 42">
              <a:extLst>
                <a:ext uri="{FF2B5EF4-FFF2-40B4-BE49-F238E27FC236}">
                  <a16:creationId xmlns:a16="http://schemas.microsoft.com/office/drawing/2014/main" id="{E0011262-31A2-BBAD-C178-B0DDB1103D9B}"/>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1AE3E1CE-DC96-A417-A139-7D867EB2A7EA}"/>
              </a:ext>
            </a:extLst>
          </p:cNvPr>
          <p:cNvSpPr txBox="1"/>
          <p:nvPr/>
        </p:nvSpPr>
        <p:spPr>
          <a:xfrm>
            <a:off x="2351584" y="3923764"/>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pc="300" dirty="0">
                <a:solidFill>
                  <a:srgbClr val="0E419C"/>
                </a:solidFill>
                <a:cs typeface="+mn-ea"/>
                <a:sym typeface="+mn-lt"/>
              </a:rPr>
              <a:t>标题</a:t>
            </a:r>
            <a:endParaRPr kumimoji="0" lang="zh-CN" altLang="en-US" b="0" i="0" u="none" strike="noStrike" kern="1200" cap="none" spc="300" normalizeH="0" baseline="0" noProof="0" dirty="0">
              <a:ln>
                <a:noFill/>
              </a:ln>
              <a:solidFill>
                <a:srgbClr val="0E419C"/>
              </a:solidFill>
              <a:effectLst/>
              <a:uLnTx/>
              <a:uFillTx/>
              <a:cs typeface="+mn-ea"/>
              <a:sym typeface="+mn-lt"/>
            </a:endParaRPr>
          </a:p>
        </p:txBody>
      </p:sp>
      <p:sp>
        <p:nvSpPr>
          <p:cNvPr id="45" name="文本框 44">
            <a:extLst>
              <a:ext uri="{FF2B5EF4-FFF2-40B4-BE49-F238E27FC236}">
                <a16:creationId xmlns:a16="http://schemas.microsoft.com/office/drawing/2014/main" id="{0C894AC2-6B90-006C-FC28-7578872B03CA}"/>
              </a:ext>
            </a:extLst>
          </p:cNvPr>
          <p:cNvSpPr txBox="1"/>
          <p:nvPr/>
        </p:nvSpPr>
        <p:spPr>
          <a:xfrm>
            <a:off x="5988377" y="3923764"/>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pc="300" dirty="0">
                <a:solidFill>
                  <a:srgbClr val="0E419C"/>
                </a:solidFill>
                <a:cs typeface="+mn-ea"/>
                <a:sym typeface="+mn-lt"/>
              </a:rPr>
              <a:t>标题</a:t>
            </a:r>
            <a:endParaRPr kumimoji="0" lang="zh-CN" altLang="en-US" b="0" i="0" u="none" strike="noStrike" kern="1200" cap="none" spc="300" normalizeH="0" baseline="0" noProof="0" dirty="0">
              <a:ln>
                <a:noFill/>
              </a:ln>
              <a:solidFill>
                <a:srgbClr val="0E419C"/>
              </a:solidFill>
              <a:effectLst/>
              <a:uLnTx/>
              <a:uFillTx/>
              <a:cs typeface="+mn-ea"/>
              <a:sym typeface="+mn-lt"/>
            </a:endParaRPr>
          </a:p>
        </p:txBody>
      </p:sp>
      <p:sp>
        <p:nvSpPr>
          <p:cNvPr id="62" name="文本框 61">
            <a:extLst>
              <a:ext uri="{FF2B5EF4-FFF2-40B4-BE49-F238E27FC236}">
                <a16:creationId xmlns:a16="http://schemas.microsoft.com/office/drawing/2014/main" id="{EE3AB385-7911-E1CB-8B91-815A5B6D7F8A}"/>
              </a:ext>
            </a:extLst>
          </p:cNvPr>
          <p:cNvSpPr txBox="1"/>
          <p:nvPr/>
        </p:nvSpPr>
        <p:spPr>
          <a:xfrm>
            <a:off x="9826092" y="3923764"/>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pc="300" dirty="0">
                <a:solidFill>
                  <a:srgbClr val="0E419C"/>
                </a:solidFill>
                <a:cs typeface="+mn-ea"/>
                <a:sym typeface="+mn-lt"/>
              </a:rPr>
              <a:t>标题</a:t>
            </a:r>
            <a:endParaRPr kumimoji="0" lang="zh-CN" altLang="en-US" b="0" i="0" u="none" strike="noStrike" kern="1200" cap="none" spc="300" normalizeH="0" baseline="0" noProof="0" dirty="0">
              <a:ln>
                <a:noFill/>
              </a:ln>
              <a:solidFill>
                <a:srgbClr val="0E419C"/>
              </a:solidFill>
              <a:effectLst/>
              <a:uLnTx/>
              <a:uFillTx/>
              <a:cs typeface="+mn-ea"/>
              <a:sym typeface="+mn-lt"/>
            </a:endParaRPr>
          </a:p>
        </p:txBody>
      </p:sp>
      <p:grpSp>
        <p:nvGrpSpPr>
          <p:cNvPr id="2" name="组合 1">
            <a:extLst>
              <a:ext uri="{FF2B5EF4-FFF2-40B4-BE49-F238E27FC236}">
                <a16:creationId xmlns:a16="http://schemas.microsoft.com/office/drawing/2014/main" id="{A4C96DDA-C25C-B321-C903-F3C25DBC051D}"/>
              </a:ext>
            </a:extLst>
          </p:cNvPr>
          <p:cNvGrpSpPr/>
          <p:nvPr/>
        </p:nvGrpSpPr>
        <p:grpSpPr>
          <a:xfrm>
            <a:off x="0" y="1"/>
            <a:ext cx="12192000" cy="711200"/>
            <a:chOff x="0" y="1"/>
            <a:chExt cx="12192000" cy="711200"/>
          </a:xfrm>
        </p:grpSpPr>
        <p:sp>
          <p:nvSpPr>
            <p:cNvPr id="3" name="矩形 2">
              <a:extLst>
                <a:ext uri="{FF2B5EF4-FFF2-40B4-BE49-F238E27FC236}">
                  <a16:creationId xmlns:a16="http://schemas.microsoft.com/office/drawing/2014/main" id="{A5F1153A-2237-1187-5622-384734F0331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EDC01CD-3D3C-7571-B6B8-A4FFCEB74C3A}"/>
                </a:ext>
              </a:extLst>
            </p:cNvPr>
            <p:cNvGrpSpPr/>
            <p:nvPr/>
          </p:nvGrpSpPr>
          <p:grpSpPr>
            <a:xfrm>
              <a:off x="3838921" y="159473"/>
              <a:ext cx="8043568" cy="369332"/>
              <a:chOff x="3496021" y="299173"/>
              <a:chExt cx="8043568" cy="369332"/>
            </a:xfrm>
          </p:grpSpPr>
          <p:sp>
            <p:nvSpPr>
              <p:cNvPr id="7" name="文本框 6">
                <a:extLst>
                  <a:ext uri="{FF2B5EF4-FFF2-40B4-BE49-F238E27FC236}">
                    <a16:creationId xmlns:a16="http://schemas.microsoft.com/office/drawing/2014/main" id="{005D2315-9FF6-062B-6506-65A4DC937553}"/>
                  </a:ext>
                </a:extLst>
              </p:cNvPr>
              <p:cNvSpPr txBox="1"/>
              <p:nvPr/>
            </p:nvSpPr>
            <p:spPr>
              <a:xfrm>
                <a:off x="522350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研究综述</a:t>
                </a:r>
              </a:p>
            </p:txBody>
          </p:sp>
          <p:sp>
            <p:nvSpPr>
              <p:cNvPr id="8" name="文本框 7">
                <a:extLst>
                  <a:ext uri="{FF2B5EF4-FFF2-40B4-BE49-F238E27FC236}">
                    <a16:creationId xmlns:a16="http://schemas.microsoft.com/office/drawing/2014/main" id="{113722DD-F289-1077-5C9F-1F6B1D6A74BA}"/>
                  </a:ext>
                </a:extLst>
              </p:cNvPr>
              <p:cNvSpPr txBox="1"/>
              <p:nvPr/>
            </p:nvSpPr>
            <p:spPr>
              <a:xfrm>
                <a:off x="695098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论文内容</a:t>
                </a:r>
              </a:p>
            </p:txBody>
          </p:sp>
          <p:sp>
            <p:nvSpPr>
              <p:cNvPr id="9" name="文本框 8">
                <a:extLst>
                  <a:ext uri="{FF2B5EF4-FFF2-40B4-BE49-F238E27FC236}">
                    <a16:creationId xmlns:a16="http://schemas.microsoft.com/office/drawing/2014/main" id="{7BE889FD-1636-DACD-CE1F-3E7D06877E6B}"/>
                  </a:ext>
                </a:extLst>
              </p:cNvPr>
              <p:cNvSpPr txBox="1"/>
              <p:nvPr/>
            </p:nvSpPr>
            <p:spPr>
              <a:xfrm>
                <a:off x="867846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研究成果</a:t>
                </a:r>
              </a:p>
            </p:txBody>
          </p:sp>
          <p:sp>
            <p:nvSpPr>
              <p:cNvPr id="10" name="文本框 9">
                <a:extLst>
                  <a:ext uri="{FF2B5EF4-FFF2-40B4-BE49-F238E27FC236}">
                    <a16:creationId xmlns:a16="http://schemas.microsoft.com/office/drawing/2014/main" id="{6DAE38D9-C782-2327-5A9B-76CC3DEE4611}"/>
                  </a:ext>
                </a:extLst>
              </p:cNvPr>
              <p:cNvSpPr txBox="1"/>
              <p:nvPr/>
            </p:nvSpPr>
            <p:spPr>
              <a:xfrm>
                <a:off x="10405945"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参考文献</a:t>
                </a:r>
              </a:p>
            </p:txBody>
          </p:sp>
          <p:sp>
            <p:nvSpPr>
              <p:cNvPr id="11" name="文本框 10">
                <a:extLst>
                  <a:ext uri="{FF2B5EF4-FFF2-40B4-BE49-F238E27FC236}">
                    <a16:creationId xmlns:a16="http://schemas.microsoft.com/office/drawing/2014/main" id="{D838027F-957B-9DF3-870E-5DD9F4314814}"/>
                  </a:ext>
                </a:extLst>
              </p:cNvPr>
              <p:cNvSpPr txBox="1"/>
              <p:nvPr/>
            </p:nvSpPr>
            <p:spPr>
              <a:xfrm>
                <a:off x="349602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cxnSp>
            <p:nvCxnSpPr>
              <p:cNvPr id="12" name="直接连接符 11">
                <a:extLst>
                  <a:ext uri="{FF2B5EF4-FFF2-40B4-BE49-F238E27FC236}">
                    <a16:creationId xmlns:a16="http://schemas.microsoft.com/office/drawing/2014/main" id="{E7F421EA-7516-D3C6-3BFD-5D0C97B54C4A}"/>
                  </a:ext>
                </a:extLst>
              </p:cNvPr>
              <p:cNvCxnSpPr>
                <a:cxnSpLocks/>
              </p:cNvCxnSpPr>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1329BA3-02F5-1BFC-1947-89106B944C7F}"/>
                  </a:ext>
                </a:extLst>
              </p:cNvPr>
              <p:cNvCxnSpPr>
                <a:cxnSpLocks/>
              </p:cNvCxnSpPr>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0851409-D59B-AB1C-6643-918D998A487D}"/>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27A5CB2-8450-BBF1-7141-DB2A631C6853}"/>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等腰三角形 5">
              <a:extLst>
                <a:ext uri="{FF2B5EF4-FFF2-40B4-BE49-F238E27FC236}">
                  <a16:creationId xmlns:a16="http://schemas.microsoft.com/office/drawing/2014/main" id="{59F140AA-0562-1984-ABF2-2A5355C0BE70}"/>
                </a:ext>
              </a:extLst>
            </p:cNvPr>
            <p:cNvSpPr/>
            <p:nvPr/>
          </p:nvSpPr>
          <p:spPr>
            <a:xfrm>
              <a:off x="7464152"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形 15">
            <a:extLst>
              <a:ext uri="{FF2B5EF4-FFF2-40B4-BE49-F238E27FC236}">
                <a16:creationId xmlns:a16="http://schemas.microsoft.com/office/drawing/2014/main" id="{0B6B4BA0-532D-E6AE-5290-60DAB9C418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梯形 53"/>
          <p:cNvSpPr/>
          <p:nvPr/>
        </p:nvSpPr>
        <p:spPr>
          <a:xfrm>
            <a:off x="0" y="4909200"/>
            <a:ext cx="12192000" cy="2281455"/>
          </a:xfrm>
          <a:prstGeom prst="trapezoid">
            <a:avLst>
              <a:gd name="adj" fmla="val 504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55" name="组合 54"/>
          <p:cNvGrpSpPr/>
          <p:nvPr/>
        </p:nvGrpSpPr>
        <p:grpSpPr>
          <a:xfrm>
            <a:off x="6189676" y="1399456"/>
            <a:ext cx="4724400" cy="4724400"/>
            <a:chOff x="3733800" y="1066800"/>
            <a:chExt cx="4724400" cy="4724400"/>
          </a:xfrm>
        </p:grpSpPr>
        <p:sp>
          <p:nvSpPr>
            <p:cNvPr id="56" name="弧形 55"/>
            <p:cNvSpPr/>
            <p:nvPr/>
          </p:nvSpPr>
          <p:spPr>
            <a:xfrm>
              <a:off x="4013200" y="1346200"/>
              <a:ext cx="4165600" cy="4165600"/>
            </a:xfrm>
            <a:prstGeom prst="arc">
              <a:avLst>
                <a:gd name="adj1" fmla="val 0"/>
                <a:gd name="adj2" fmla="val 16200000"/>
              </a:avLst>
            </a:prstGeom>
            <a:ln w="101600" cap="rnd">
              <a:solidFill>
                <a:srgbClr val="0E419C"/>
              </a:solidFill>
              <a:round/>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E419C"/>
                </a:solidFill>
                <a:effectLst/>
                <a:uLnTx/>
                <a:uFillTx/>
                <a:cs typeface="+mn-ea"/>
                <a:sym typeface="+mn-lt"/>
              </a:endParaRPr>
            </a:p>
          </p:txBody>
        </p:sp>
        <p:sp>
          <p:nvSpPr>
            <p:cNvPr id="57" name="椭圆 56"/>
            <p:cNvSpPr/>
            <p:nvPr/>
          </p:nvSpPr>
          <p:spPr>
            <a:xfrm>
              <a:off x="3733800" y="1066800"/>
              <a:ext cx="4724400" cy="4724400"/>
            </a:xfrm>
            <a:prstGeom prst="ellipse">
              <a:avLst/>
            </a:prstGeom>
            <a:ln w="25400" cap="rnd">
              <a:solidFill>
                <a:srgbClr val="D5D5D5"/>
              </a:solidFill>
              <a:prstDash val="dash"/>
              <a:round/>
            </a:ln>
            <a:effectLst>
              <a:outerShdw blurRad="2540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58" name="组合 57"/>
          <p:cNvGrpSpPr/>
          <p:nvPr/>
        </p:nvGrpSpPr>
        <p:grpSpPr>
          <a:xfrm>
            <a:off x="6096000" y="3583856"/>
            <a:ext cx="4911753" cy="355600"/>
            <a:chOff x="3640124" y="3251200"/>
            <a:chExt cx="4911753" cy="355600"/>
          </a:xfrm>
        </p:grpSpPr>
        <p:sp>
          <p:nvSpPr>
            <p:cNvPr id="59" name="任意多边形: 形状 58"/>
            <p:cNvSpPr/>
            <p:nvPr/>
          </p:nvSpPr>
          <p:spPr>
            <a:xfrm>
              <a:off x="8001000" y="3251200"/>
              <a:ext cx="550877" cy="355600"/>
            </a:xfrm>
            <a:custGeom>
              <a:avLst/>
              <a:gdLst>
                <a:gd name="connsiteX0" fmla="*/ 177800 w 550877"/>
                <a:gd name="connsiteY0" fmla="*/ 0 h 355600"/>
                <a:gd name="connsiteX1" fmla="*/ 341628 w 550877"/>
                <a:gd name="connsiteY1" fmla="*/ 108592 h 355600"/>
                <a:gd name="connsiteX2" fmla="*/ 350985 w 550877"/>
                <a:gd name="connsiteY2" fmla="*/ 154941 h 355600"/>
                <a:gd name="connsiteX3" fmla="*/ 528017 w 550877"/>
                <a:gd name="connsiteY3" fmla="*/ 154941 h 355600"/>
                <a:gd name="connsiteX4" fmla="*/ 550877 w 550877"/>
                <a:gd name="connsiteY4" fmla="*/ 177801 h 355600"/>
                <a:gd name="connsiteX5" fmla="*/ 550876 w 550877"/>
                <a:gd name="connsiteY5" fmla="*/ 177801 h 355600"/>
                <a:gd name="connsiteX6" fmla="*/ 528016 w 550877"/>
                <a:gd name="connsiteY6" fmla="*/ 200661 h 355600"/>
                <a:gd name="connsiteX7" fmla="*/ 350985 w 550877"/>
                <a:gd name="connsiteY7" fmla="*/ 200660 h 355600"/>
                <a:gd name="connsiteX8" fmla="*/ 341628 w 550877"/>
                <a:gd name="connsiteY8" fmla="*/ 247008 h 355600"/>
                <a:gd name="connsiteX9" fmla="*/ 177800 w 550877"/>
                <a:gd name="connsiteY9" fmla="*/ 355600 h 355600"/>
                <a:gd name="connsiteX10" fmla="*/ 0 w 550877"/>
                <a:gd name="connsiteY10" fmla="*/ 177800 h 355600"/>
                <a:gd name="connsiteX11" fmla="*/ 177800 w 550877"/>
                <a:gd name="connsiteY11"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877" h="355600">
                  <a:moveTo>
                    <a:pt x="177800" y="0"/>
                  </a:moveTo>
                  <a:cubicBezTo>
                    <a:pt x="251447" y="0"/>
                    <a:pt x="314636" y="44777"/>
                    <a:pt x="341628" y="108592"/>
                  </a:cubicBezTo>
                  <a:lnTo>
                    <a:pt x="350985" y="154941"/>
                  </a:lnTo>
                  <a:lnTo>
                    <a:pt x="528017" y="154941"/>
                  </a:lnTo>
                  <a:cubicBezTo>
                    <a:pt x="540642" y="154941"/>
                    <a:pt x="550877" y="165176"/>
                    <a:pt x="550877" y="177801"/>
                  </a:cubicBezTo>
                  <a:lnTo>
                    <a:pt x="550876" y="177801"/>
                  </a:lnTo>
                  <a:cubicBezTo>
                    <a:pt x="550876" y="190426"/>
                    <a:pt x="540641" y="200661"/>
                    <a:pt x="528016" y="200661"/>
                  </a:cubicBezTo>
                  <a:lnTo>
                    <a:pt x="350985" y="200660"/>
                  </a:lnTo>
                  <a:lnTo>
                    <a:pt x="341628" y="247008"/>
                  </a:lnTo>
                  <a:cubicBezTo>
                    <a:pt x="314636" y="310823"/>
                    <a:pt x="251447" y="355600"/>
                    <a:pt x="177800" y="355600"/>
                  </a:cubicBezTo>
                  <a:cubicBezTo>
                    <a:pt x="79604" y="355600"/>
                    <a:pt x="0" y="275996"/>
                    <a:pt x="0" y="177800"/>
                  </a:cubicBezTo>
                  <a:cubicBezTo>
                    <a:pt x="0" y="79604"/>
                    <a:pt x="79604" y="0"/>
                    <a:pt x="177800" y="0"/>
                  </a:cubicBezTo>
                  <a:close/>
                </a:path>
              </a:pathLst>
            </a:custGeom>
            <a:solidFill>
              <a:schemeClr val="bg1"/>
            </a:solidFill>
            <a:ln>
              <a:noFill/>
            </a:ln>
            <a:effectLst>
              <a:outerShdw blurRad="254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0" name="任意多边形: 形状 59"/>
            <p:cNvSpPr/>
            <p:nvPr/>
          </p:nvSpPr>
          <p:spPr>
            <a:xfrm flipH="1">
              <a:off x="3640124" y="3251200"/>
              <a:ext cx="550877" cy="355600"/>
            </a:xfrm>
            <a:custGeom>
              <a:avLst/>
              <a:gdLst>
                <a:gd name="connsiteX0" fmla="*/ 177800 w 550877"/>
                <a:gd name="connsiteY0" fmla="*/ 0 h 355600"/>
                <a:gd name="connsiteX1" fmla="*/ 341628 w 550877"/>
                <a:gd name="connsiteY1" fmla="*/ 108592 h 355600"/>
                <a:gd name="connsiteX2" fmla="*/ 350985 w 550877"/>
                <a:gd name="connsiteY2" fmla="*/ 154941 h 355600"/>
                <a:gd name="connsiteX3" fmla="*/ 528017 w 550877"/>
                <a:gd name="connsiteY3" fmla="*/ 154941 h 355600"/>
                <a:gd name="connsiteX4" fmla="*/ 550877 w 550877"/>
                <a:gd name="connsiteY4" fmla="*/ 177801 h 355600"/>
                <a:gd name="connsiteX5" fmla="*/ 550876 w 550877"/>
                <a:gd name="connsiteY5" fmla="*/ 177801 h 355600"/>
                <a:gd name="connsiteX6" fmla="*/ 528016 w 550877"/>
                <a:gd name="connsiteY6" fmla="*/ 200661 h 355600"/>
                <a:gd name="connsiteX7" fmla="*/ 350985 w 550877"/>
                <a:gd name="connsiteY7" fmla="*/ 200660 h 355600"/>
                <a:gd name="connsiteX8" fmla="*/ 341628 w 550877"/>
                <a:gd name="connsiteY8" fmla="*/ 247008 h 355600"/>
                <a:gd name="connsiteX9" fmla="*/ 177800 w 550877"/>
                <a:gd name="connsiteY9" fmla="*/ 355600 h 355600"/>
                <a:gd name="connsiteX10" fmla="*/ 0 w 550877"/>
                <a:gd name="connsiteY10" fmla="*/ 177800 h 355600"/>
                <a:gd name="connsiteX11" fmla="*/ 177800 w 550877"/>
                <a:gd name="connsiteY11"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877" h="355600">
                  <a:moveTo>
                    <a:pt x="177800" y="0"/>
                  </a:moveTo>
                  <a:cubicBezTo>
                    <a:pt x="251447" y="0"/>
                    <a:pt x="314636" y="44777"/>
                    <a:pt x="341628" y="108592"/>
                  </a:cubicBezTo>
                  <a:lnTo>
                    <a:pt x="350985" y="154941"/>
                  </a:lnTo>
                  <a:lnTo>
                    <a:pt x="528017" y="154941"/>
                  </a:lnTo>
                  <a:cubicBezTo>
                    <a:pt x="540642" y="154941"/>
                    <a:pt x="550877" y="165176"/>
                    <a:pt x="550877" y="177801"/>
                  </a:cubicBezTo>
                  <a:lnTo>
                    <a:pt x="550876" y="177801"/>
                  </a:lnTo>
                  <a:cubicBezTo>
                    <a:pt x="550876" y="190426"/>
                    <a:pt x="540641" y="200661"/>
                    <a:pt x="528016" y="200661"/>
                  </a:cubicBezTo>
                  <a:lnTo>
                    <a:pt x="350985" y="200660"/>
                  </a:lnTo>
                  <a:lnTo>
                    <a:pt x="341628" y="247008"/>
                  </a:lnTo>
                  <a:cubicBezTo>
                    <a:pt x="314636" y="310823"/>
                    <a:pt x="251447" y="355600"/>
                    <a:pt x="177800" y="355600"/>
                  </a:cubicBezTo>
                  <a:cubicBezTo>
                    <a:pt x="79604" y="355600"/>
                    <a:pt x="0" y="275996"/>
                    <a:pt x="0" y="177800"/>
                  </a:cubicBezTo>
                  <a:cubicBezTo>
                    <a:pt x="0" y="79604"/>
                    <a:pt x="79604" y="0"/>
                    <a:pt x="177800" y="0"/>
                  </a:cubicBezTo>
                  <a:close/>
                </a:path>
              </a:pathLst>
            </a:custGeom>
            <a:noFill/>
            <a:ln>
              <a:noFill/>
            </a:ln>
            <a:effectLst>
              <a:outerShdw blurRad="254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61" name="文本框 60"/>
          <p:cNvSpPr txBox="1"/>
          <p:nvPr/>
        </p:nvSpPr>
        <p:spPr>
          <a:xfrm>
            <a:off x="6946421" y="2667588"/>
            <a:ext cx="3505200"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srgbClr val="0E419C"/>
                </a:solidFill>
                <a:effectLst/>
                <a:uLnTx/>
                <a:uFillTx/>
                <a:cs typeface="+mn-ea"/>
                <a:sym typeface="+mn-lt"/>
              </a:rPr>
              <a:t>75</a:t>
            </a:r>
            <a:r>
              <a:rPr kumimoji="0" lang="en-US" altLang="zh-CN" sz="5400" b="0" i="0" u="none" strike="noStrike" kern="1200" cap="none" spc="0" normalizeH="0" baseline="0" noProof="0" dirty="0">
                <a:ln>
                  <a:noFill/>
                </a:ln>
                <a:solidFill>
                  <a:prstClr val="black"/>
                </a:solidFill>
                <a:effectLst/>
                <a:uLnTx/>
                <a:uFillTx/>
                <a:cs typeface="+mn-ea"/>
                <a:sym typeface="+mn-lt"/>
              </a:rPr>
              <a:t>%</a:t>
            </a:r>
            <a:endParaRPr kumimoji="0" lang="zh-CN" altLang="en-US" sz="9600" b="0" i="0" u="none" strike="noStrike" kern="1200" cap="none" spc="0" normalizeH="0" baseline="0" noProof="0" dirty="0">
              <a:ln>
                <a:noFill/>
              </a:ln>
              <a:solidFill>
                <a:prstClr val="black"/>
              </a:solidFill>
              <a:effectLst/>
              <a:uLnTx/>
              <a:uFillTx/>
              <a:cs typeface="+mn-ea"/>
              <a:sym typeface="+mn-lt"/>
            </a:endParaRPr>
          </a:p>
        </p:txBody>
      </p:sp>
      <p:sp>
        <p:nvSpPr>
          <p:cNvPr id="62" name="文本框 61"/>
          <p:cNvSpPr txBox="1"/>
          <p:nvPr/>
        </p:nvSpPr>
        <p:spPr>
          <a:xfrm>
            <a:off x="6799276" y="4074222"/>
            <a:ext cx="35052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cs typeface="+mn-ea"/>
                <a:sym typeface="+mn-lt"/>
              </a:rPr>
              <a:t>实施进度</a:t>
            </a:r>
          </a:p>
        </p:txBody>
      </p:sp>
      <p:cxnSp>
        <p:nvCxnSpPr>
          <p:cNvPr id="64" name="直接连接符 63"/>
          <p:cNvCxnSpPr/>
          <p:nvPr/>
        </p:nvCxnSpPr>
        <p:spPr>
          <a:xfrm>
            <a:off x="1534759" y="2530551"/>
            <a:ext cx="0" cy="3804306"/>
          </a:xfrm>
          <a:prstGeom prst="line">
            <a:avLst/>
          </a:prstGeom>
          <a:ln w="19050">
            <a:gradFill>
              <a:gsLst>
                <a:gs pos="100000">
                  <a:schemeClr val="tx1">
                    <a:alpha val="0"/>
                  </a:schemeClr>
                </a:gs>
                <a:gs pos="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1428504" y="2357874"/>
            <a:ext cx="212510" cy="212510"/>
            <a:chOff x="1007133" y="1965171"/>
            <a:chExt cx="212510" cy="212510"/>
          </a:xfrm>
        </p:grpSpPr>
        <p:sp>
          <p:nvSpPr>
            <p:cNvPr id="66" name="椭圆 65"/>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7" name="椭圆 66"/>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8" name="椭圆 67"/>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69" name="组合 68"/>
          <p:cNvGrpSpPr/>
          <p:nvPr/>
        </p:nvGrpSpPr>
        <p:grpSpPr>
          <a:xfrm>
            <a:off x="1817257" y="2315371"/>
            <a:ext cx="3047337" cy="688830"/>
            <a:chOff x="1234031" y="1873695"/>
            <a:chExt cx="3047337" cy="688830"/>
          </a:xfrm>
        </p:grpSpPr>
        <p:sp>
          <p:nvSpPr>
            <p:cNvPr id="70" name="品牌价值体系建立…"/>
            <p:cNvSpPr txBox="1"/>
            <p:nvPr/>
          </p:nvSpPr>
          <p:spPr>
            <a:xfrm>
              <a:off x="1334130" y="2265008"/>
              <a:ext cx="2947238"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71" name="组合 70"/>
            <p:cNvGrpSpPr/>
            <p:nvPr/>
          </p:nvGrpSpPr>
          <p:grpSpPr>
            <a:xfrm>
              <a:off x="1234031" y="1873695"/>
              <a:ext cx="1151982" cy="297517"/>
              <a:chOff x="1234031" y="1849520"/>
              <a:chExt cx="1151982" cy="297517"/>
            </a:xfrm>
          </p:grpSpPr>
          <p:sp>
            <p:nvSpPr>
              <p:cNvPr id="72" name="矩形: 圆角 71"/>
              <p:cNvSpPr/>
              <p:nvPr/>
            </p:nvSpPr>
            <p:spPr>
              <a:xfrm>
                <a:off x="1234031" y="1849521"/>
                <a:ext cx="1151982" cy="297516"/>
              </a:xfrm>
              <a:prstGeom prst="roundRect">
                <a:avLst>
                  <a:gd name="adj" fmla="val 50000"/>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73" name="品牌搭建"/>
              <p:cNvSpPr txBox="1"/>
              <p:nvPr/>
            </p:nvSpPr>
            <p:spPr>
              <a:xfrm>
                <a:off x="1519080" y="1849520"/>
                <a:ext cx="581891"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rPr>
                  <a:t>阶段</a:t>
                </a:r>
                <a:r>
                  <a:rPr kumimoji="0" lang="en-US" altLang="zh-CN" sz="1600" b="0" i="0" u="none" strike="noStrike" kern="1200" cap="none" spc="0" normalizeH="0" baseline="0" noProof="0" dirty="0">
                    <a:ln>
                      <a:noFill/>
                    </a:ln>
                    <a:solidFill>
                      <a:prstClr val="white"/>
                    </a:solidFill>
                    <a:effectLst/>
                    <a:uLnTx/>
                    <a:uFillTx/>
                    <a:latin typeface="+mn-lt"/>
                    <a:ea typeface="+mn-ea"/>
                    <a:cs typeface="+mn-ea"/>
                    <a:sym typeface="+mn-lt"/>
                  </a:rPr>
                  <a:t>4</a:t>
                </a:r>
                <a:endParaRPr kumimoji="0"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4" name="组合 73"/>
          <p:cNvGrpSpPr/>
          <p:nvPr/>
        </p:nvGrpSpPr>
        <p:grpSpPr>
          <a:xfrm>
            <a:off x="1817257" y="3230622"/>
            <a:ext cx="3584045" cy="688830"/>
            <a:chOff x="1234031" y="2811785"/>
            <a:chExt cx="3584045" cy="688830"/>
          </a:xfrm>
        </p:grpSpPr>
        <p:sp>
          <p:nvSpPr>
            <p:cNvPr id="75" name="品牌新媒体矩阵产品首发声…"/>
            <p:cNvSpPr txBox="1"/>
            <p:nvPr/>
          </p:nvSpPr>
          <p:spPr>
            <a:xfrm>
              <a:off x="1334131" y="3203098"/>
              <a:ext cx="3483945"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76" name="组合 75"/>
            <p:cNvGrpSpPr/>
            <p:nvPr/>
          </p:nvGrpSpPr>
          <p:grpSpPr>
            <a:xfrm>
              <a:off x="1234031" y="2811785"/>
              <a:ext cx="1151982" cy="297517"/>
              <a:chOff x="1234031" y="2787610"/>
              <a:chExt cx="1151982" cy="297517"/>
            </a:xfrm>
          </p:grpSpPr>
          <p:sp>
            <p:nvSpPr>
              <p:cNvPr id="77" name="矩形: 圆角 76"/>
              <p:cNvSpPr/>
              <p:nvPr/>
            </p:nvSpPr>
            <p:spPr>
              <a:xfrm>
                <a:off x="1234031" y="2787611"/>
                <a:ext cx="1151982" cy="297516"/>
              </a:xfrm>
              <a:prstGeom prst="roundRect">
                <a:avLst>
                  <a:gd name="adj" fmla="val 50000"/>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78" name="品牌预热"/>
              <p:cNvSpPr txBox="1"/>
              <p:nvPr/>
            </p:nvSpPr>
            <p:spPr>
              <a:xfrm>
                <a:off x="1519085" y="2787610"/>
                <a:ext cx="581891"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rPr>
                  <a:t>阶段</a:t>
                </a:r>
                <a:r>
                  <a:rPr lang="en-US" altLang="zh-CN" sz="1600" dirty="0">
                    <a:solidFill>
                      <a:prstClr val="white"/>
                    </a:solidFill>
                    <a:latin typeface="+mn-lt"/>
                    <a:ea typeface="+mn-ea"/>
                    <a:cs typeface="+mn-ea"/>
                    <a:sym typeface="+mn-lt"/>
                  </a:rPr>
                  <a:t>3</a:t>
                </a:r>
                <a:endParaRPr kumimoji="0"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9" name="组合 78"/>
          <p:cNvGrpSpPr/>
          <p:nvPr/>
        </p:nvGrpSpPr>
        <p:grpSpPr>
          <a:xfrm>
            <a:off x="1817257" y="4145873"/>
            <a:ext cx="4060039" cy="730291"/>
            <a:chOff x="1234031" y="3749875"/>
            <a:chExt cx="4060039" cy="730291"/>
          </a:xfrm>
        </p:grpSpPr>
        <p:sp>
          <p:nvSpPr>
            <p:cNvPr id="80" name="品牌发布会…"/>
            <p:cNvSpPr txBox="1"/>
            <p:nvPr/>
          </p:nvSpPr>
          <p:spPr>
            <a:xfrm>
              <a:off x="1334130" y="4182649"/>
              <a:ext cx="3959940"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81" name="组合 80"/>
            <p:cNvGrpSpPr/>
            <p:nvPr/>
          </p:nvGrpSpPr>
          <p:grpSpPr>
            <a:xfrm>
              <a:off x="1234031" y="3749875"/>
              <a:ext cx="1151982" cy="297517"/>
              <a:chOff x="1234031" y="3725700"/>
              <a:chExt cx="1151982" cy="297517"/>
            </a:xfrm>
          </p:grpSpPr>
          <p:sp>
            <p:nvSpPr>
              <p:cNvPr id="82" name="矩形: 圆角 81"/>
              <p:cNvSpPr/>
              <p:nvPr/>
            </p:nvSpPr>
            <p:spPr>
              <a:xfrm>
                <a:off x="1234031" y="3725701"/>
                <a:ext cx="1151982" cy="297516"/>
              </a:xfrm>
              <a:prstGeom prst="roundRect">
                <a:avLst>
                  <a:gd name="adj" fmla="val 50000"/>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83" name="声量爆发"/>
              <p:cNvSpPr txBox="1"/>
              <p:nvPr/>
            </p:nvSpPr>
            <p:spPr>
              <a:xfrm>
                <a:off x="1519086" y="3725700"/>
                <a:ext cx="581891"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prstClr val="white"/>
                    </a:solidFill>
                    <a:latin typeface="+mn-lt"/>
                    <a:ea typeface="+mn-ea"/>
                    <a:cs typeface="+mn-ea"/>
                    <a:sym typeface="+mn-lt"/>
                  </a:rPr>
                  <a:t>阶段</a:t>
                </a:r>
                <a:r>
                  <a:rPr lang="en-US" altLang="zh-CN" sz="1600" dirty="0">
                    <a:solidFill>
                      <a:prstClr val="white"/>
                    </a:solidFill>
                    <a:latin typeface="+mn-lt"/>
                    <a:ea typeface="+mn-ea"/>
                    <a:cs typeface="+mn-ea"/>
                    <a:sym typeface="+mn-lt"/>
                  </a:rPr>
                  <a:t>2</a:t>
                </a:r>
                <a:endParaRPr kumimoji="0"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84" name="组合 83"/>
          <p:cNvGrpSpPr/>
          <p:nvPr/>
        </p:nvGrpSpPr>
        <p:grpSpPr>
          <a:xfrm>
            <a:off x="1817257" y="5100407"/>
            <a:ext cx="5083877" cy="704857"/>
            <a:chOff x="1234031" y="4964964"/>
            <a:chExt cx="5457503" cy="704857"/>
          </a:xfrm>
        </p:grpSpPr>
        <p:sp>
          <p:nvSpPr>
            <p:cNvPr id="85" name="混动之夜-领克01 HEV上市…"/>
            <p:cNvSpPr txBox="1"/>
            <p:nvPr/>
          </p:nvSpPr>
          <p:spPr>
            <a:xfrm>
              <a:off x="1334128" y="5372304"/>
              <a:ext cx="5357406"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86" name="组合 85"/>
            <p:cNvGrpSpPr/>
            <p:nvPr/>
          </p:nvGrpSpPr>
          <p:grpSpPr>
            <a:xfrm>
              <a:off x="1234031" y="4964964"/>
              <a:ext cx="1151982" cy="297517"/>
              <a:chOff x="1234031" y="4940789"/>
              <a:chExt cx="1151982" cy="297517"/>
            </a:xfrm>
          </p:grpSpPr>
          <p:sp>
            <p:nvSpPr>
              <p:cNvPr id="87" name="矩形: 圆角 86"/>
              <p:cNvSpPr/>
              <p:nvPr/>
            </p:nvSpPr>
            <p:spPr>
              <a:xfrm>
                <a:off x="1234031" y="4940790"/>
                <a:ext cx="1151982" cy="297516"/>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cs typeface="+mn-ea"/>
                  <a:sym typeface="+mn-lt"/>
                </a:endParaRPr>
              </a:p>
            </p:txBody>
          </p:sp>
          <p:sp>
            <p:nvSpPr>
              <p:cNvPr id="88" name="持续传播"/>
              <p:cNvSpPr txBox="1"/>
              <p:nvPr/>
            </p:nvSpPr>
            <p:spPr>
              <a:xfrm>
                <a:off x="1497695" y="4940789"/>
                <a:ext cx="624656"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rPr>
                  <a:t>阶段</a:t>
                </a:r>
                <a:r>
                  <a:rPr kumimoji="0" lang="en-US" altLang="zh-CN" sz="1600" b="0" i="0" u="none" strike="noStrike" kern="1200" cap="none" spc="0" normalizeH="0" baseline="0" noProof="0" dirty="0">
                    <a:ln>
                      <a:noFill/>
                    </a:ln>
                    <a:solidFill>
                      <a:prstClr val="white"/>
                    </a:solidFill>
                    <a:effectLst/>
                    <a:uLnTx/>
                    <a:uFillTx/>
                    <a:latin typeface="+mn-lt"/>
                    <a:ea typeface="+mn-ea"/>
                    <a:cs typeface="+mn-ea"/>
                    <a:sym typeface="+mn-lt"/>
                  </a:rPr>
                  <a:t>1</a:t>
                </a:r>
                <a:endPar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89" name="组合 88"/>
          <p:cNvGrpSpPr/>
          <p:nvPr/>
        </p:nvGrpSpPr>
        <p:grpSpPr>
          <a:xfrm>
            <a:off x="1428504" y="3273125"/>
            <a:ext cx="212510" cy="212510"/>
            <a:chOff x="1007133" y="1965171"/>
            <a:chExt cx="212510" cy="212510"/>
          </a:xfrm>
        </p:grpSpPr>
        <p:sp>
          <p:nvSpPr>
            <p:cNvPr id="90" name="椭圆 89"/>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2" name="椭圆 91"/>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93" name="组合 92"/>
          <p:cNvGrpSpPr/>
          <p:nvPr/>
        </p:nvGrpSpPr>
        <p:grpSpPr>
          <a:xfrm>
            <a:off x="1428504" y="4178093"/>
            <a:ext cx="212510" cy="212510"/>
            <a:chOff x="1007133" y="1965171"/>
            <a:chExt cx="212510" cy="212510"/>
          </a:xfrm>
        </p:grpSpPr>
        <p:sp>
          <p:nvSpPr>
            <p:cNvPr id="94" name="椭圆 93"/>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5" name="椭圆 94"/>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97" name="文本框 96"/>
          <p:cNvSpPr txBox="1"/>
          <p:nvPr/>
        </p:nvSpPr>
        <p:spPr>
          <a:xfrm>
            <a:off x="1341418" y="1427472"/>
            <a:ext cx="42904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0E419C"/>
                </a:solidFill>
                <a:effectLst/>
                <a:uLnTx/>
                <a:uFillTx/>
                <a:cs typeface="+mn-ea"/>
                <a:sym typeface="+mn-lt"/>
              </a:rPr>
              <a:t>时间线</a:t>
            </a:r>
          </a:p>
        </p:txBody>
      </p:sp>
      <p:grpSp>
        <p:nvGrpSpPr>
          <p:cNvPr id="98" name="组合 97"/>
          <p:cNvGrpSpPr/>
          <p:nvPr/>
        </p:nvGrpSpPr>
        <p:grpSpPr>
          <a:xfrm>
            <a:off x="1404982" y="2332906"/>
            <a:ext cx="259554" cy="259554"/>
            <a:chOff x="7795721" y="3233124"/>
            <a:chExt cx="393398" cy="393398"/>
          </a:xfrm>
        </p:grpSpPr>
        <p:grpSp>
          <p:nvGrpSpPr>
            <p:cNvPr id="99" name="组合 98"/>
            <p:cNvGrpSpPr/>
            <p:nvPr/>
          </p:nvGrpSpPr>
          <p:grpSpPr>
            <a:xfrm>
              <a:off x="7795721" y="3233124"/>
              <a:ext cx="393398" cy="393398"/>
              <a:chOff x="7863491" y="3300894"/>
              <a:chExt cx="257858" cy="257858"/>
            </a:xfrm>
          </p:grpSpPr>
          <p:sp>
            <p:nvSpPr>
              <p:cNvPr id="101" name="椭圆 100"/>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2" name="椭圆 101"/>
              <p:cNvSpPr/>
              <p:nvPr/>
            </p:nvSpPr>
            <p:spPr>
              <a:xfrm>
                <a:off x="7893966" y="3331369"/>
                <a:ext cx="196908" cy="196908"/>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00" name="L 形 99"/>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03" name="组合 102"/>
          <p:cNvGrpSpPr/>
          <p:nvPr/>
        </p:nvGrpSpPr>
        <p:grpSpPr>
          <a:xfrm>
            <a:off x="1404982" y="3248803"/>
            <a:ext cx="259554" cy="259554"/>
            <a:chOff x="7795721" y="3233124"/>
            <a:chExt cx="393398" cy="393398"/>
          </a:xfrm>
        </p:grpSpPr>
        <p:grpSp>
          <p:nvGrpSpPr>
            <p:cNvPr id="104" name="组合 103"/>
            <p:cNvGrpSpPr/>
            <p:nvPr/>
          </p:nvGrpSpPr>
          <p:grpSpPr>
            <a:xfrm>
              <a:off x="7795721" y="3233124"/>
              <a:ext cx="393398" cy="393398"/>
              <a:chOff x="7863491" y="3300894"/>
              <a:chExt cx="257858" cy="257858"/>
            </a:xfrm>
          </p:grpSpPr>
          <p:sp>
            <p:nvSpPr>
              <p:cNvPr id="106" name="椭圆 105"/>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7" name="椭圆 106"/>
              <p:cNvSpPr/>
              <p:nvPr/>
            </p:nvSpPr>
            <p:spPr>
              <a:xfrm>
                <a:off x="7893966" y="3331369"/>
                <a:ext cx="196908" cy="196908"/>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05" name="L 形 104"/>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08" name="组合 107"/>
          <p:cNvGrpSpPr/>
          <p:nvPr/>
        </p:nvGrpSpPr>
        <p:grpSpPr>
          <a:xfrm>
            <a:off x="1404982" y="4158281"/>
            <a:ext cx="259554" cy="259554"/>
            <a:chOff x="7795721" y="3233124"/>
            <a:chExt cx="393398" cy="393398"/>
          </a:xfrm>
        </p:grpSpPr>
        <p:grpSp>
          <p:nvGrpSpPr>
            <p:cNvPr id="109" name="组合 108"/>
            <p:cNvGrpSpPr/>
            <p:nvPr/>
          </p:nvGrpSpPr>
          <p:grpSpPr>
            <a:xfrm>
              <a:off x="7795721" y="3233124"/>
              <a:ext cx="393398" cy="393398"/>
              <a:chOff x="7863491" y="3300894"/>
              <a:chExt cx="257858" cy="257858"/>
            </a:xfrm>
          </p:grpSpPr>
          <p:sp>
            <p:nvSpPr>
              <p:cNvPr id="111" name="椭圆 110"/>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12" name="椭圆 111"/>
              <p:cNvSpPr/>
              <p:nvPr/>
            </p:nvSpPr>
            <p:spPr>
              <a:xfrm>
                <a:off x="7893966" y="3331369"/>
                <a:ext cx="196908" cy="196908"/>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10" name="L 形 109"/>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13" name="组合 112"/>
          <p:cNvGrpSpPr/>
          <p:nvPr/>
        </p:nvGrpSpPr>
        <p:grpSpPr>
          <a:xfrm>
            <a:off x="1404982" y="5113662"/>
            <a:ext cx="259554" cy="259554"/>
            <a:chOff x="7863491" y="3300894"/>
            <a:chExt cx="257858" cy="257858"/>
          </a:xfrm>
        </p:grpSpPr>
        <p:sp>
          <p:nvSpPr>
            <p:cNvPr id="114" name="椭圆 113"/>
            <p:cNvSpPr/>
            <p:nvPr/>
          </p:nvSpPr>
          <p:spPr>
            <a:xfrm>
              <a:off x="7863491" y="3300894"/>
              <a:ext cx="257858" cy="257858"/>
            </a:xfrm>
            <a:prstGeom prst="ellips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15" name="椭圆 114"/>
            <p:cNvSpPr/>
            <p:nvPr/>
          </p:nvSpPr>
          <p:spPr>
            <a:xfrm>
              <a:off x="7893966" y="3331369"/>
              <a:ext cx="196908" cy="19690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2" name="组合 1">
            <a:extLst>
              <a:ext uri="{FF2B5EF4-FFF2-40B4-BE49-F238E27FC236}">
                <a16:creationId xmlns:a16="http://schemas.microsoft.com/office/drawing/2014/main" id="{4729C1F7-A193-9F5D-000D-6170ED4741B6}"/>
              </a:ext>
            </a:extLst>
          </p:cNvPr>
          <p:cNvGrpSpPr/>
          <p:nvPr/>
        </p:nvGrpSpPr>
        <p:grpSpPr>
          <a:xfrm>
            <a:off x="0" y="1"/>
            <a:ext cx="12192000" cy="711200"/>
            <a:chOff x="0" y="1"/>
            <a:chExt cx="12192000" cy="711200"/>
          </a:xfrm>
        </p:grpSpPr>
        <p:sp>
          <p:nvSpPr>
            <p:cNvPr id="3" name="矩形 2">
              <a:extLst>
                <a:ext uri="{FF2B5EF4-FFF2-40B4-BE49-F238E27FC236}">
                  <a16:creationId xmlns:a16="http://schemas.microsoft.com/office/drawing/2014/main" id="{CF14D1D7-EFAB-BF0A-CE22-781331DA26D1}"/>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5EF614A5-5A1C-4435-3595-CFD421BC1AB8}"/>
                </a:ext>
              </a:extLst>
            </p:cNvPr>
            <p:cNvGrpSpPr/>
            <p:nvPr/>
          </p:nvGrpSpPr>
          <p:grpSpPr>
            <a:xfrm>
              <a:off x="3838921" y="159473"/>
              <a:ext cx="8043568" cy="369332"/>
              <a:chOff x="3496021" y="299173"/>
              <a:chExt cx="8043568" cy="369332"/>
            </a:xfrm>
          </p:grpSpPr>
          <p:sp>
            <p:nvSpPr>
              <p:cNvPr id="6" name="文本框 5">
                <a:extLst>
                  <a:ext uri="{FF2B5EF4-FFF2-40B4-BE49-F238E27FC236}">
                    <a16:creationId xmlns:a16="http://schemas.microsoft.com/office/drawing/2014/main" id="{9A730FF3-A13A-9DAD-EBDC-67B10FC18194}"/>
                  </a:ext>
                </a:extLst>
              </p:cNvPr>
              <p:cNvSpPr txBox="1"/>
              <p:nvPr/>
            </p:nvSpPr>
            <p:spPr>
              <a:xfrm>
                <a:off x="522350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研究综述</a:t>
                </a:r>
              </a:p>
            </p:txBody>
          </p:sp>
          <p:sp>
            <p:nvSpPr>
              <p:cNvPr id="7" name="文本框 6">
                <a:extLst>
                  <a:ext uri="{FF2B5EF4-FFF2-40B4-BE49-F238E27FC236}">
                    <a16:creationId xmlns:a16="http://schemas.microsoft.com/office/drawing/2014/main" id="{0B689E94-A05A-2678-B3B1-6FF0AD7E4CAF}"/>
                  </a:ext>
                </a:extLst>
              </p:cNvPr>
              <p:cNvSpPr txBox="1"/>
              <p:nvPr/>
            </p:nvSpPr>
            <p:spPr>
              <a:xfrm>
                <a:off x="695098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论文内容</a:t>
                </a:r>
              </a:p>
            </p:txBody>
          </p:sp>
          <p:sp>
            <p:nvSpPr>
              <p:cNvPr id="8" name="文本框 7">
                <a:extLst>
                  <a:ext uri="{FF2B5EF4-FFF2-40B4-BE49-F238E27FC236}">
                    <a16:creationId xmlns:a16="http://schemas.microsoft.com/office/drawing/2014/main" id="{754E2F18-0CA5-1361-5291-FDAD5EE5D29B}"/>
                  </a:ext>
                </a:extLst>
              </p:cNvPr>
              <p:cNvSpPr txBox="1"/>
              <p:nvPr/>
            </p:nvSpPr>
            <p:spPr>
              <a:xfrm>
                <a:off x="867846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研究成果</a:t>
                </a:r>
              </a:p>
            </p:txBody>
          </p:sp>
          <p:sp>
            <p:nvSpPr>
              <p:cNvPr id="9" name="文本框 8">
                <a:extLst>
                  <a:ext uri="{FF2B5EF4-FFF2-40B4-BE49-F238E27FC236}">
                    <a16:creationId xmlns:a16="http://schemas.microsoft.com/office/drawing/2014/main" id="{04C2C8E6-0E4A-57B3-59E8-2E1A781C361A}"/>
                  </a:ext>
                </a:extLst>
              </p:cNvPr>
              <p:cNvSpPr txBox="1"/>
              <p:nvPr/>
            </p:nvSpPr>
            <p:spPr>
              <a:xfrm>
                <a:off x="10405945"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参考文献</a:t>
                </a:r>
              </a:p>
            </p:txBody>
          </p:sp>
          <p:sp>
            <p:nvSpPr>
              <p:cNvPr id="10" name="文本框 9">
                <a:extLst>
                  <a:ext uri="{FF2B5EF4-FFF2-40B4-BE49-F238E27FC236}">
                    <a16:creationId xmlns:a16="http://schemas.microsoft.com/office/drawing/2014/main" id="{AA84539C-CFF5-3453-D90F-F31655788D6F}"/>
                  </a:ext>
                </a:extLst>
              </p:cNvPr>
              <p:cNvSpPr txBox="1"/>
              <p:nvPr/>
            </p:nvSpPr>
            <p:spPr>
              <a:xfrm>
                <a:off x="349602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cxnSp>
            <p:nvCxnSpPr>
              <p:cNvPr id="11" name="直接连接符 10">
                <a:extLst>
                  <a:ext uri="{FF2B5EF4-FFF2-40B4-BE49-F238E27FC236}">
                    <a16:creationId xmlns:a16="http://schemas.microsoft.com/office/drawing/2014/main" id="{06465094-029B-97E7-22FC-CE259D58CD11}"/>
                  </a:ext>
                </a:extLst>
              </p:cNvPr>
              <p:cNvCxnSpPr>
                <a:cxnSpLocks/>
              </p:cNvCxnSpPr>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E810DD5-9E60-7554-F24E-DE725DA12901}"/>
                  </a:ext>
                </a:extLst>
              </p:cNvPr>
              <p:cNvCxnSpPr>
                <a:cxnSpLocks/>
              </p:cNvCxnSpPr>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2D7A9A8-5C49-8E68-810D-C28F259E92CB}"/>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ED80C15-4DA3-BC24-F30A-34DEEF06F377}"/>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 name="等腰三角形 4">
              <a:extLst>
                <a:ext uri="{FF2B5EF4-FFF2-40B4-BE49-F238E27FC236}">
                  <a16:creationId xmlns:a16="http://schemas.microsoft.com/office/drawing/2014/main" id="{7664E097-D2CE-FCE4-15D0-BC658C509772}"/>
                </a:ext>
              </a:extLst>
            </p:cNvPr>
            <p:cNvSpPr/>
            <p:nvPr/>
          </p:nvSpPr>
          <p:spPr>
            <a:xfrm>
              <a:off x="7464152"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形 14">
            <a:extLst>
              <a:ext uri="{FF2B5EF4-FFF2-40B4-BE49-F238E27FC236}">
                <a16:creationId xmlns:a16="http://schemas.microsoft.com/office/drawing/2014/main" id="{5C111574-CA61-9875-29F8-8518686D135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513" y="76385"/>
            <a:ext cx="1466009" cy="501608"/>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t="19798" b="19798"/>
          <a:stretch>
            <a:fillRect/>
          </a:stretch>
        </p:blipFill>
        <p:spPr>
          <a:xfrm>
            <a:off x="536534" y="1496807"/>
            <a:ext cx="6046550" cy="4568235"/>
          </a:xfrm>
          <a:prstGeom prst="rect">
            <a:avLst/>
          </a:prstGeom>
        </p:spPr>
      </p:pic>
      <p:sp>
        <p:nvSpPr>
          <p:cNvPr id="15" name="iṩ1iḋé"/>
          <p:cNvSpPr/>
          <p:nvPr/>
        </p:nvSpPr>
        <p:spPr>
          <a:xfrm flipH="1">
            <a:off x="553714" y="4689852"/>
            <a:ext cx="6046553" cy="1429119"/>
          </a:xfrm>
          <a:prstGeom prst="roundRect">
            <a:avLst>
              <a:gd name="adj" fmla="val 0"/>
            </a:avLst>
          </a:prstGeom>
          <a:solidFill>
            <a:schemeClr val="tx1">
              <a:alpha val="51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16" name="îṣlîḑe"/>
          <p:cNvSpPr txBox="1"/>
          <p:nvPr/>
        </p:nvSpPr>
        <p:spPr>
          <a:xfrm>
            <a:off x="560198" y="4662487"/>
            <a:ext cx="6046550" cy="1429119"/>
          </a:xfrm>
          <a:prstGeom prst="rect">
            <a:avLst/>
          </a:prstGeom>
          <a:noFill/>
        </p:spPr>
        <p:txBody>
          <a:bodyPr wrap="square" lIns="90000" tIns="46800" rIns="90000" bIns="46800" rtlCol="0" anchor="ctr">
            <a:normAutofit/>
          </a:bodyPr>
          <a:lstStyle/>
          <a:p>
            <a:pPr algn="just">
              <a:lnSpc>
                <a:spcPct val="150000"/>
              </a:lnSpc>
            </a:pPr>
            <a:r>
              <a:rPr lang="en-US" altLang="zh-CN" sz="1200" dirty="0">
                <a:solidFill>
                  <a:schemeClr val="bg1"/>
                </a:solidFill>
                <a:cs typeface="+mn-ea"/>
                <a:sym typeface="+mn-lt"/>
              </a:rPr>
              <a:t>Lorem ipsum dolor sit </a:t>
            </a:r>
            <a:r>
              <a:rPr lang="en-US" altLang="zh-CN" sz="1200" dirty="0" err="1">
                <a:solidFill>
                  <a:schemeClr val="bg1"/>
                </a:solidFill>
                <a:cs typeface="+mn-ea"/>
                <a:sym typeface="+mn-lt"/>
              </a:rPr>
              <a:t>amet</a:t>
            </a:r>
            <a:r>
              <a:rPr lang="en-US" altLang="zh-CN" sz="1200" dirty="0">
                <a:solidFill>
                  <a:schemeClr val="bg1"/>
                </a:solidFill>
                <a:cs typeface="+mn-ea"/>
                <a:sym typeface="+mn-lt"/>
              </a:rPr>
              <a:t>, </a:t>
            </a:r>
            <a:r>
              <a:rPr lang="en-US" altLang="zh-CN" sz="1200" dirty="0" err="1">
                <a:solidFill>
                  <a:schemeClr val="bg1"/>
                </a:solidFill>
                <a:cs typeface="+mn-ea"/>
                <a:sym typeface="+mn-lt"/>
              </a:rPr>
              <a:t>consectetur</a:t>
            </a:r>
            <a:r>
              <a:rPr lang="en-US" altLang="zh-CN" sz="1200" dirty="0">
                <a:solidFill>
                  <a:schemeClr val="bg1"/>
                </a:solidFill>
                <a:cs typeface="+mn-ea"/>
                <a:sym typeface="+mn-lt"/>
              </a:rPr>
              <a:t> </a:t>
            </a:r>
            <a:r>
              <a:rPr lang="en-US" altLang="zh-CN" sz="1200" dirty="0" err="1">
                <a:solidFill>
                  <a:schemeClr val="bg1"/>
                </a:solidFill>
                <a:cs typeface="+mn-ea"/>
                <a:sym typeface="+mn-lt"/>
              </a:rPr>
              <a:t>adipiscing</a:t>
            </a:r>
            <a:r>
              <a:rPr lang="en-US" altLang="zh-CN" sz="1200" dirty="0">
                <a:solidFill>
                  <a:schemeClr val="bg1"/>
                </a:solidFill>
                <a:cs typeface="+mn-ea"/>
                <a:sym typeface="+mn-lt"/>
              </a:rPr>
              <a:t> </a:t>
            </a:r>
            <a:r>
              <a:rPr lang="en-US" altLang="zh-CN" sz="1200" dirty="0" err="1">
                <a:solidFill>
                  <a:schemeClr val="bg1"/>
                </a:solidFill>
                <a:cs typeface="+mn-ea"/>
                <a:sym typeface="+mn-lt"/>
              </a:rPr>
              <a:t>elit</a:t>
            </a:r>
            <a:r>
              <a:rPr lang="en-US" altLang="zh-CN" sz="1200" dirty="0">
                <a:solidFill>
                  <a:schemeClr val="bg1"/>
                </a:solidFill>
                <a:cs typeface="+mn-ea"/>
                <a:sym typeface="+mn-lt"/>
              </a:rPr>
              <a:t>. </a:t>
            </a:r>
            <a:r>
              <a:rPr lang="en-US" altLang="zh-CN" sz="1200" dirty="0" err="1">
                <a:solidFill>
                  <a:schemeClr val="bg1"/>
                </a:solidFill>
                <a:cs typeface="+mn-ea"/>
                <a:sym typeface="+mn-lt"/>
              </a:rPr>
              <a:t>Nulla</a:t>
            </a:r>
            <a:r>
              <a:rPr lang="en-US" altLang="zh-CN" sz="1200" dirty="0">
                <a:solidFill>
                  <a:schemeClr val="bg1"/>
                </a:solidFill>
                <a:cs typeface="+mn-ea"/>
                <a:sym typeface="+mn-lt"/>
              </a:rPr>
              <a:t> </a:t>
            </a:r>
            <a:r>
              <a:rPr lang="en-US" altLang="zh-CN" sz="1200" dirty="0" err="1">
                <a:solidFill>
                  <a:schemeClr val="bg1"/>
                </a:solidFill>
                <a:cs typeface="+mn-ea"/>
                <a:sym typeface="+mn-lt"/>
              </a:rPr>
              <a:t>imperdiet</a:t>
            </a:r>
            <a:r>
              <a:rPr lang="en-US" altLang="zh-CN" sz="1200" dirty="0">
                <a:solidFill>
                  <a:schemeClr val="bg1"/>
                </a:solidFill>
                <a:cs typeface="+mn-ea"/>
                <a:sym typeface="+mn-lt"/>
              </a:rPr>
              <a:t> </a:t>
            </a:r>
            <a:r>
              <a:rPr lang="en-US" altLang="zh-CN" sz="1200" dirty="0" err="1">
                <a:solidFill>
                  <a:schemeClr val="bg1"/>
                </a:solidFill>
                <a:cs typeface="+mn-ea"/>
                <a:sym typeface="+mn-lt"/>
              </a:rPr>
              <a:t>volutpat</a:t>
            </a:r>
            <a:r>
              <a:rPr lang="en-US" altLang="zh-CN" sz="1200" dirty="0">
                <a:solidFill>
                  <a:schemeClr val="bg1"/>
                </a:solidFill>
                <a:cs typeface="+mn-ea"/>
                <a:sym typeface="+mn-lt"/>
              </a:rPr>
              <a:t> dui at fermentum. </a:t>
            </a:r>
            <a:r>
              <a:rPr lang="en-US" altLang="zh-CN" sz="1200" dirty="0" err="1">
                <a:solidFill>
                  <a:schemeClr val="bg1"/>
                </a:solidFill>
                <a:cs typeface="+mn-ea"/>
                <a:sym typeface="+mn-lt"/>
              </a:rPr>
              <a:t>Aliquam</a:t>
            </a:r>
            <a:r>
              <a:rPr lang="en-US" altLang="zh-CN" sz="1200" dirty="0">
                <a:solidFill>
                  <a:schemeClr val="bg1"/>
                </a:solidFill>
                <a:cs typeface="+mn-ea"/>
                <a:sym typeface="+mn-lt"/>
              </a:rPr>
              <a:t> </a:t>
            </a:r>
            <a:r>
              <a:rPr lang="en-US" altLang="zh-CN" sz="1200" dirty="0" err="1">
                <a:solidFill>
                  <a:schemeClr val="bg1"/>
                </a:solidFill>
                <a:cs typeface="+mn-ea"/>
                <a:sym typeface="+mn-lt"/>
              </a:rPr>
              <a:t>erat</a:t>
            </a:r>
            <a:r>
              <a:rPr lang="en-US" altLang="zh-CN" sz="1200" dirty="0">
                <a:solidFill>
                  <a:schemeClr val="bg1"/>
                </a:solidFill>
                <a:cs typeface="+mn-ea"/>
                <a:sym typeface="+mn-lt"/>
              </a:rPr>
              <a:t> </a:t>
            </a:r>
            <a:r>
              <a:rPr lang="en-US" altLang="zh-CN" sz="1200" dirty="0" err="1">
                <a:solidFill>
                  <a:schemeClr val="bg1"/>
                </a:solidFill>
                <a:cs typeface="+mn-ea"/>
                <a:sym typeface="+mn-lt"/>
              </a:rPr>
              <a:t>volutpat</a:t>
            </a:r>
            <a:r>
              <a:rPr lang="en-US" altLang="zh-CN" sz="1200" dirty="0">
                <a:solidFill>
                  <a:schemeClr val="bg1"/>
                </a:solidFill>
                <a:cs typeface="+mn-ea"/>
                <a:sym typeface="+mn-lt"/>
              </a:rPr>
              <a:t>. Aenean lacinia </a:t>
            </a:r>
            <a:r>
              <a:rPr lang="en-US" altLang="zh-CN" sz="1200" dirty="0" err="1">
                <a:solidFill>
                  <a:schemeClr val="bg1"/>
                </a:solidFill>
                <a:cs typeface="+mn-ea"/>
                <a:sym typeface="+mn-lt"/>
              </a:rPr>
              <a:t>lacus</a:t>
            </a:r>
            <a:r>
              <a:rPr lang="en-US" altLang="zh-CN" sz="1200" dirty="0">
                <a:solidFill>
                  <a:schemeClr val="bg1"/>
                </a:solidFill>
                <a:cs typeface="+mn-ea"/>
                <a:sym typeface="+mn-lt"/>
              </a:rPr>
              <a:t> </a:t>
            </a:r>
            <a:r>
              <a:rPr lang="en-US" altLang="zh-CN" sz="1200" dirty="0" err="1">
                <a:solidFill>
                  <a:schemeClr val="bg1"/>
                </a:solidFill>
                <a:cs typeface="+mn-ea"/>
                <a:sym typeface="+mn-lt"/>
              </a:rPr>
              <a:t>aliquet</a:t>
            </a:r>
            <a:r>
              <a:rPr lang="en-US" altLang="zh-CN" sz="1200" dirty="0">
                <a:solidFill>
                  <a:schemeClr val="bg1"/>
                </a:solidFill>
                <a:cs typeface="+mn-ea"/>
                <a:sym typeface="+mn-lt"/>
              </a:rPr>
              <a:t> ante </a:t>
            </a:r>
            <a:r>
              <a:rPr lang="en-US" altLang="zh-CN" sz="1200" dirty="0" err="1">
                <a:solidFill>
                  <a:schemeClr val="bg1"/>
                </a:solidFill>
                <a:cs typeface="+mn-ea"/>
                <a:sym typeface="+mn-lt"/>
              </a:rPr>
              <a:t>mollis</a:t>
            </a:r>
            <a:r>
              <a:rPr lang="en-US" altLang="zh-CN" sz="1200" dirty="0">
                <a:solidFill>
                  <a:schemeClr val="bg1"/>
                </a:solidFill>
                <a:cs typeface="+mn-ea"/>
                <a:sym typeface="+mn-lt"/>
              </a:rPr>
              <a:t>, </a:t>
            </a:r>
            <a:r>
              <a:rPr lang="en-US" altLang="zh-CN" sz="1200" dirty="0" err="1">
                <a:solidFill>
                  <a:schemeClr val="bg1"/>
                </a:solidFill>
                <a:cs typeface="+mn-ea"/>
                <a:sym typeface="+mn-lt"/>
              </a:rPr>
              <a:t>sollicitudin</a:t>
            </a:r>
            <a:r>
              <a:rPr lang="en-US" altLang="zh-CN" sz="1200" dirty="0">
                <a:solidFill>
                  <a:schemeClr val="bg1"/>
                </a:solidFill>
                <a:cs typeface="+mn-ea"/>
                <a:sym typeface="+mn-lt"/>
              </a:rPr>
              <a:t> </a:t>
            </a:r>
            <a:r>
              <a:rPr lang="en-US" altLang="zh-CN" sz="1200" dirty="0" err="1">
                <a:solidFill>
                  <a:schemeClr val="bg1"/>
                </a:solidFill>
                <a:cs typeface="+mn-ea"/>
                <a:sym typeface="+mn-lt"/>
              </a:rPr>
              <a:t>tempor</a:t>
            </a:r>
            <a:r>
              <a:rPr lang="en-US" altLang="zh-CN" sz="1200" dirty="0">
                <a:solidFill>
                  <a:schemeClr val="bg1"/>
                </a:solidFill>
                <a:cs typeface="+mn-ea"/>
                <a:sym typeface="+mn-lt"/>
              </a:rPr>
              <a:t> </a:t>
            </a:r>
            <a:r>
              <a:rPr lang="en-US" altLang="zh-CN" sz="1200" dirty="0" err="1">
                <a:solidFill>
                  <a:schemeClr val="bg1"/>
                </a:solidFill>
                <a:cs typeface="+mn-ea"/>
                <a:sym typeface="+mn-lt"/>
              </a:rPr>
              <a:t>tortor</a:t>
            </a:r>
            <a:r>
              <a:rPr lang="en-US" altLang="zh-CN" sz="1200" dirty="0">
                <a:solidFill>
                  <a:schemeClr val="bg1"/>
                </a:solidFill>
                <a:cs typeface="+mn-ea"/>
                <a:sym typeface="+mn-lt"/>
              </a:rPr>
              <a:t> </a:t>
            </a:r>
            <a:r>
              <a:rPr lang="en-US" altLang="zh-CN" sz="1200" dirty="0" err="1">
                <a:solidFill>
                  <a:schemeClr val="bg1"/>
                </a:solidFill>
                <a:cs typeface="+mn-ea"/>
                <a:sym typeface="+mn-lt"/>
              </a:rPr>
              <a:t>aliquam</a:t>
            </a:r>
            <a:r>
              <a:rPr lang="en-US" altLang="zh-CN" sz="1200" dirty="0">
                <a:solidFill>
                  <a:schemeClr val="bg1"/>
                </a:solidFill>
                <a:cs typeface="+mn-ea"/>
                <a:sym typeface="+mn-lt"/>
              </a:rPr>
              <a:t>. </a:t>
            </a:r>
            <a:r>
              <a:rPr lang="en-US" altLang="zh-CN" sz="1200" dirty="0" err="1">
                <a:solidFill>
                  <a:schemeClr val="bg1"/>
                </a:solidFill>
                <a:cs typeface="+mn-ea"/>
                <a:sym typeface="+mn-lt"/>
              </a:rPr>
              <a:t>Nulla</a:t>
            </a:r>
            <a:r>
              <a:rPr lang="en-US" altLang="zh-CN" sz="1200" dirty="0">
                <a:solidFill>
                  <a:schemeClr val="bg1"/>
                </a:solidFill>
                <a:cs typeface="+mn-ea"/>
                <a:sym typeface="+mn-lt"/>
              </a:rPr>
              <a:t> </a:t>
            </a:r>
            <a:r>
              <a:rPr lang="en-US" altLang="zh-CN" sz="1200" dirty="0" err="1">
                <a:solidFill>
                  <a:schemeClr val="bg1"/>
                </a:solidFill>
                <a:cs typeface="+mn-ea"/>
                <a:sym typeface="+mn-lt"/>
              </a:rPr>
              <a:t>facilisi</a:t>
            </a:r>
            <a:r>
              <a:rPr lang="en-US" altLang="zh-CN" sz="1200" dirty="0">
                <a:solidFill>
                  <a:schemeClr val="bg1"/>
                </a:solidFill>
                <a:cs typeface="+mn-ea"/>
                <a:sym typeface="+mn-lt"/>
              </a:rPr>
              <a:t>. Nam auctor </a:t>
            </a:r>
            <a:r>
              <a:rPr lang="en-US" altLang="zh-CN" sz="1200" dirty="0" err="1">
                <a:solidFill>
                  <a:schemeClr val="bg1"/>
                </a:solidFill>
                <a:cs typeface="+mn-ea"/>
                <a:sym typeface="+mn-lt"/>
              </a:rPr>
              <a:t>metus</a:t>
            </a:r>
            <a:r>
              <a:rPr lang="en-US" altLang="zh-CN" sz="1200" dirty="0">
                <a:solidFill>
                  <a:schemeClr val="bg1"/>
                </a:solidFill>
                <a:cs typeface="+mn-ea"/>
                <a:sym typeface="+mn-lt"/>
              </a:rPr>
              <a:t> vitae </a:t>
            </a:r>
            <a:r>
              <a:rPr lang="en-US" altLang="zh-CN" sz="1200" dirty="0" err="1">
                <a:solidFill>
                  <a:schemeClr val="bg1"/>
                </a:solidFill>
                <a:cs typeface="+mn-ea"/>
                <a:sym typeface="+mn-lt"/>
              </a:rPr>
              <a:t>quam</a:t>
            </a:r>
            <a:r>
              <a:rPr lang="en-US" altLang="zh-CN" sz="1200" dirty="0">
                <a:solidFill>
                  <a:schemeClr val="bg1"/>
                </a:solidFill>
                <a:cs typeface="+mn-ea"/>
                <a:sym typeface="+mn-lt"/>
              </a:rPr>
              <a:t> gravida, ac </a:t>
            </a:r>
            <a:r>
              <a:rPr lang="en-US" altLang="zh-CN" sz="1200" dirty="0" err="1">
                <a:solidFill>
                  <a:schemeClr val="bg1"/>
                </a:solidFill>
                <a:cs typeface="+mn-ea"/>
                <a:sym typeface="+mn-lt"/>
              </a:rPr>
              <a:t>vehicula</a:t>
            </a:r>
            <a:r>
              <a:rPr lang="en-US" altLang="zh-CN" sz="1200" dirty="0">
                <a:solidFill>
                  <a:schemeClr val="bg1"/>
                </a:solidFill>
                <a:cs typeface="+mn-ea"/>
                <a:sym typeface="+mn-lt"/>
              </a:rPr>
              <a:t> </a:t>
            </a:r>
            <a:r>
              <a:rPr lang="en-US" altLang="zh-CN" sz="1200" dirty="0" err="1">
                <a:solidFill>
                  <a:schemeClr val="bg1"/>
                </a:solidFill>
                <a:cs typeface="+mn-ea"/>
                <a:sym typeface="+mn-lt"/>
              </a:rPr>
              <a:t>elit</a:t>
            </a:r>
            <a:r>
              <a:rPr lang="en-US" altLang="zh-CN" sz="1200" dirty="0">
                <a:solidFill>
                  <a:schemeClr val="bg1"/>
                </a:solidFill>
                <a:cs typeface="+mn-ea"/>
                <a:sym typeface="+mn-lt"/>
              </a:rPr>
              <a:t> </a:t>
            </a:r>
            <a:r>
              <a:rPr lang="en-US" altLang="zh-CN" sz="1200" dirty="0" err="1">
                <a:solidFill>
                  <a:schemeClr val="bg1"/>
                </a:solidFill>
                <a:cs typeface="+mn-ea"/>
                <a:sym typeface="+mn-lt"/>
              </a:rPr>
              <a:t>mollis</a:t>
            </a:r>
            <a:r>
              <a:rPr lang="en-US" altLang="zh-CN" sz="1200" dirty="0">
                <a:solidFill>
                  <a:schemeClr val="bg1"/>
                </a:solidFill>
                <a:cs typeface="+mn-ea"/>
                <a:sym typeface="+mn-lt"/>
              </a:rPr>
              <a:t>. </a:t>
            </a:r>
          </a:p>
        </p:txBody>
      </p:sp>
      <p:cxnSp>
        <p:nvCxnSpPr>
          <p:cNvPr id="21" name="直接连接符 20"/>
          <p:cNvCxnSpPr/>
          <p:nvPr/>
        </p:nvCxnSpPr>
        <p:spPr>
          <a:xfrm>
            <a:off x="7177613" y="4590927"/>
            <a:ext cx="420948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12024" y="1528113"/>
            <a:ext cx="5752041" cy="1359589"/>
            <a:chOff x="1123084" y="1239587"/>
            <a:chExt cx="5752041" cy="1359589"/>
          </a:xfrm>
        </p:grpSpPr>
        <p:sp>
          <p:nvSpPr>
            <p:cNvPr id="32" name="文本框 31"/>
            <p:cNvSpPr txBox="1"/>
            <p:nvPr/>
          </p:nvSpPr>
          <p:spPr>
            <a:xfrm>
              <a:off x="1904086" y="134686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00F00"/>
                  </a:solidFill>
                  <a:cs typeface="+mn-ea"/>
                  <a:sym typeface="+mn-lt"/>
                </a:rPr>
                <a:t>标题</a:t>
              </a:r>
              <a:endParaRPr kumimoji="0" lang="zh-CN" altLang="en-US" b="0" i="0" u="none" strike="noStrike" kern="1200" cap="none" spc="0" normalizeH="0" baseline="0" noProof="0" dirty="0">
                <a:ln>
                  <a:noFill/>
                </a:ln>
                <a:solidFill>
                  <a:srgbClr val="400F00"/>
                </a:solidFill>
                <a:effectLst/>
                <a:uLnTx/>
                <a:uFillTx/>
                <a:cs typeface="+mn-ea"/>
                <a:sym typeface="+mn-lt"/>
              </a:endParaRPr>
            </a:p>
          </p:txBody>
        </p:sp>
        <p:grpSp>
          <p:nvGrpSpPr>
            <p:cNvPr id="33" name="组合 32"/>
            <p:cNvGrpSpPr/>
            <p:nvPr/>
          </p:nvGrpSpPr>
          <p:grpSpPr>
            <a:xfrm>
              <a:off x="1123084" y="1239587"/>
              <a:ext cx="667403" cy="667401"/>
              <a:chOff x="987253" y="1737083"/>
              <a:chExt cx="829068" cy="829066"/>
            </a:xfrm>
            <a:effectLst>
              <a:outerShdw blurRad="25400" dist="38100" dir="5400000" algn="t" rotWithShape="0">
                <a:prstClr val="black">
                  <a:alpha val="24000"/>
                </a:prstClr>
              </a:outerShdw>
            </a:effectLst>
          </p:grpSpPr>
          <p:sp>
            <p:nvSpPr>
              <p:cNvPr id="35" name="椭圆 34"/>
              <p:cNvSpPr/>
              <p:nvPr/>
            </p:nvSpPr>
            <p:spPr>
              <a:xfrm>
                <a:off x="987253" y="1737083"/>
                <a:ext cx="829068" cy="829066"/>
              </a:xfrm>
              <a:prstGeom prst="ellipse">
                <a:avLst/>
              </a:prstGeom>
              <a:gradFill>
                <a:gsLst>
                  <a:gs pos="0">
                    <a:srgbClr val="0E419C"/>
                  </a:gs>
                  <a:gs pos="100000">
                    <a:srgbClr val="4472C4">
                      <a:alpha val="89000"/>
                    </a:srgbClr>
                  </a:gs>
                </a:gsLst>
                <a:lin ang="5400000" scaled="0"/>
              </a:gradFill>
              <a:ln>
                <a:noFill/>
              </a:ln>
              <a:effectLst>
                <a:outerShdw blurRad="38100" dist="38100" dir="5400000" sx="103000" sy="103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6" name="running_233105"/>
              <p:cNvSpPr/>
              <p:nvPr/>
            </p:nvSpPr>
            <p:spPr>
              <a:xfrm>
                <a:off x="1247301" y="1946122"/>
                <a:ext cx="331783" cy="375037"/>
              </a:xfrm>
              <a:custGeom>
                <a:avLst/>
                <a:gdLst>
                  <a:gd name="T0" fmla="*/ 889 w 1076"/>
                  <a:gd name="T1" fmla="*/ 701 h 1218"/>
                  <a:gd name="T2" fmla="*/ 558 w 1076"/>
                  <a:gd name="T3" fmla="*/ 1027 h 1218"/>
                  <a:gd name="T4" fmla="*/ 383 w 1076"/>
                  <a:gd name="T5" fmla="*/ 907 h 1218"/>
                  <a:gd name="T6" fmla="*/ 432 w 1076"/>
                  <a:gd name="T7" fmla="*/ 850 h 1218"/>
                  <a:gd name="T8" fmla="*/ 817 w 1076"/>
                  <a:gd name="T9" fmla="*/ 681 h 1218"/>
                  <a:gd name="T10" fmla="*/ 755 w 1076"/>
                  <a:gd name="T11" fmla="*/ 518 h 1218"/>
                  <a:gd name="T12" fmla="*/ 558 w 1076"/>
                  <a:gd name="T13" fmla="*/ 564 h 1218"/>
                  <a:gd name="T14" fmla="*/ 360 w 1076"/>
                  <a:gd name="T15" fmla="*/ 518 h 1218"/>
                  <a:gd name="T16" fmla="*/ 297 w 1076"/>
                  <a:gd name="T17" fmla="*/ 677 h 1218"/>
                  <a:gd name="T18" fmla="*/ 413 w 1076"/>
                  <a:gd name="T19" fmla="*/ 709 h 1218"/>
                  <a:gd name="T20" fmla="*/ 489 w 1076"/>
                  <a:gd name="T21" fmla="*/ 598 h 1218"/>
                  <a:gd name="T22" fmla="*/ 545 w 1076"/>
                  <a:gd name="T23" fmla="*/ 722 h 1218"/>
                  <a:gd name="T24" fmla="*/ 597 w 1076"/>
                  <a:gd name="T25" fmla="*/ 670 h 1218"/>
                  <a:gd name="T26" fmla="*/ 712 w 1076"/>
                  <a:gd name="T27" fmla="*/ 707 h 1218"/>
                  <a:gd name="T28" fmla="*/ 618 w 1076"/>
                  <a:gd name="T29" fmla="*/ 745 h 1218"/>
                  <a:gd name="T30" fmla="*/ 529 w 1076"/>
                  <a:gd name="T31" fmla="*/ 856 h 1218"/>
                  <a:gd name="T32" fmla="*/ 493 w 1076"/>
                  <a:gd name="T33" fmla="*/ 827 h 1218"/>
                  <a:gd name="T34" fmla="*/ 472 w 1076"/>
                  <a:gd name="T35" fmla="*/ 761 h 1218"/>
                  <a:gd name="T36" fmla="*/ 188 w 1076"/>
                  <a:gd name="T37" fmla="*/ 784 h 1218"/>
                  <a:gd name="T38" fmla="*/ 188 w 1076"/>
                  <a:gd name="T39" fmla="*/ 709 h 1218"/>
                  <a:gd name="T40" fmla="*/ 225 w 1076"/>
                  <a:gd name="T41" fmla="*/ 697 h 1218"/>
                  <a:gd name="T42" fmla="*/ 324 w 1076"/>
                  <a:gd name="T43" fmla="*/ 453 h 1218"/>
                  <a:gd name="T44" fmla="*/ 791 w 1076"/>
                  <a:gd name="T45" fmla="*/ 453 h 1218"/>
                  <a:gd name="T46" fmla="*/ 1076 w 1076"/>
                  <a:gd name="T47" fmla="*/ 679 h 1218"/>
                  <a:gd name="T48" fmla="*/ 0 w 1076"/>
                  <a:gd name="T49" fmla="*/ 679 h 1218"/>
                  <a:gd name="T50" fmla="*/ 464 w 1076"/>
                  <a:gd name="T51" fmla="*/ 75 h 1218"/>
                  <a:gd name="T52" fmla="*/ 337 w 1076"/>
                  <a:gd name="T53" fmla="*/ 37 h 1218"/>
                  <a:gd name="T54" fmla="*/ 620 w 1076"/>
                  <a:gd name="T55" fmla="*/ 0 h 1218"/>
                  <a:gd name="T56" fmla="*/ 620 w 1076"/>
                  <a:gd name="T57" fmla="*/ 75 h 1218"/>
                  <a:gd name="T58" fmla="*/ 539 w 1076"/>
                  <a:gd name="T59" fmla="*/ 141 h 1218"/>
                  <a:gd name="T60" fmla="*/ 818 w 1076"/>
                  <a:gd name="T61" fmla="*/ 120 h 1218"/>
                  <a:gd name="T62" fmla="*/ 880 w 1076"/>
                  <a:gd name="T63" fmla="*/ 161 h 1218"/>
                  <a:gd name="T64" fmla="*/ 1076 w 1076"/>
                  <a:gd name="T65" fmla="*/ 679 h 1218"/>
                  <a:gd name="T66" fmla="*/ 538 w 1076"/>
                  <a:gd name="T67" fmla="*/ 216 h 1218"/>
                  <a:gd name="T68" fmla="*/ 538 w 1076"/>
                  <a:gd name="T69" fmla="*/ 1143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218">
                    <a:moveTo>
                      <a:pt x="900" y="636"/>
                    </a:moveTo>
                    <a:cubicBezTo>
                      <a:pt x="900" y="659"/>
                      <a:pt x="896" y="681"/>
                      <a:pt x="889" y="701"/>
                    </a:cubicBezTo>
                    <a:cubicBezTo>
                      <a:pt x="858" y="841"/>
                      <a:pt x="606" y="1003"/>
                      <a:pt x="578" y="1021"/>
                    </a:cubicBezTo>
                    <a:cubicBezTo>
                      <a:pt x="572" y="1025"/>
                      <a:pt x="565" y="1027"/>
                      <a:pt x="558" y="1027"/>
                    </a:cubicBezTo>
                    <a:cubicBezTo>
                      <a:pt x="551" y="1027"/>
                      <a:pt x="544" y="1025"/>
                      <a:pt x="538" y="1021"/>
                    </a:cubicBezTo>
                    <a:cubicBezTo>
                      <a:pt x="535" y="1019"/>
                      <a:pt x="460" y="972"/>
                      <a:pt x="383" y="907"/>
                    </a:cubicBezTo>
                    <a:cubicBezTo>
                      <a:pt x="368" y="893"/>
                      <a:pt x="366" y="870"/>
                      <a:pt x="379" y="854"/>
                    </a:cubicBezTo>
                    <a:cubicBezTo>
                      <a:pt x="393" y="838"/>
                      <a:pt x="416" y="837"/>
                      <a:pt x="432" y="850"/>
                    </a:cubicBezTo>
                    <a:cubicBezTo>
                      <a:pt x="481" y="892"/>
                      <a:pt x="531" y="927"/>
                      <a:pt x="558" y="945"/>
                    </a:cubicBezTo>
                    <a:cubicBezTo>
                      <a:pt x="639" y="891"/>
                      <a:pt x="798" y="769"/>
                      <a:pt x="817" y="681"/>
                    </a:cubicBezTo>
                    <a:cubicBezTo>
                      <a:pt x="823" y="664"/>
                      <a:pt x="825" y="650"/>
                      <a:pt x="825" y="636"/>
                    </a:cubicBezTo>
                    <a:cubicBezTo>
                      <a:pt x="825" y="587"/>
                      <a:pt x="798" y="542"/>
                      <a:pt x="755" y="518"/>
                    </a:cubicBezTo>
                    <a:cubicBezTo>
                      <a:pt x="700" y="488"/>
                      <a:pt x="627" y="502"/>
                      <a:pt x="586" y="550"/>
                    </a:cubicBezTo>
                    <a:cubicBezTo>
                      <a:pt x="579" y="559"/>
                      <a:pt x="569" y="564"/>
                      <a:pt x="558" y="564"/>
                    </a:cubicBezTo>
                    <a:cubicBezTo>
                      <a:pt x="547" y="564"/>
                      <a:pt x="536" y="559"/>
                      <a:pt x="529" y="550"/>
                    </a:cubicBezTo>
                    <a:cubicBezTo>
                      <a:pt x="488" y="502"/>
                      <a:pt x="415" y="488"/>
                      <a:pt x="360" y="518"/>
                    </a:cubicBezTo>
                    <a:cubicBezTo>
                      <a:pt x="317" y="542"/>
                      <a:pt x="290" y="587"/>
                      <a:pt x="290" y="636"/>
                    </a:cubicBezTo>
                    <a:cubicBezTo>
                      <a:pt x="290" y="650"/>
                      <a:pt x="292" y="664"/>
                      <a:pt x="297" y="677"/>
                    </a:cubicBezTo>
                    <a:cubicBezTo>
                      <a:pt x="299" y="688"/>
                      <a:pt x="304" y="699"/>
                      <a:pt x="309" y="709"/>
                    </a:cubicBezTo>
                    <a:lnTo>
                      <a:pt x="413" y="709"/>
                    </a:lnTo>
                    <a:lnTo>
                      <a:pt x="452" y="620"/>
                    </a:lnTo>
                    <a:cubicBezTo>
                      <a:pt x="458" y="605"/>
                      <a:pt x="473" y="596"/>
                      <a:pt x="489" y="598"/>
                    </a:cubicBezTo>
                    <a:cubicBezTo>
                      <a:pt x="505" y="599"/>
                      <a:pt x="519" y="611"/>
                      <a:pt x="522" y="626"/>
                    </a:cubicBezTo>
                    <a:lnTo>
                      <a:pt x="545" y="722"/>
                    </a:lnTo>
                    <a:lnTo>
                      <a:pt x="565" y="688"/>
                    </a:lnTo>
                    <a:cubicBezTo>
                      <a:pt x="572" y="677"/>
                      <a:pt x="584" y="670"/>
                      <a:pt x="597" y="670"/>
                    </a:cubicBezTo>
                    <a:lnTo>
                      <a:pt x="674" y="670"/>
                    </a:lnTo>
                    <a:cubicBezTo>
                      <a:pt x="695" y="670"/>
                      <a:pt x="712" y="687"/>
                      <a:pt x="712" y="707"/>
                    </a:cubicBezTo>
                    <a:cubicBezTo>
                      <a:pt x="712" y="728"/>
                      <a:pt x="695" y="745"/>
                      <a:pt x="674" y="745"/>
                    </a:cubicBezTo>
                    <a:lnTo>
                      <a:pt x="618" y="745"/>
                    </a:lnTo>
                    <a:lnTo>
                      <a:pt x="561" y="838"/>
                    </a:lnTo>
                    <a:cubicBezTo>
                      <a:pt x="554" y="849"/>
                      <a:pt x="542" y="856"/>
                      <a:pt x="529" y="856"/>
                    </a:cubicBezTo>
                    <a:cubicBezTo>
                      <a:pt x="527" y="856"/>
                      <a:pt x="525" y="856"/>
                      <a:pt x="524" y="856"/>
                    </a:cubicBezTo>
                    <a:cubicBezTo>
                      <a:pt x="508" y="853"/>
                      <a:pt x="497" y="842"/>
                      <a:pt x="493" y="827"/>
                    </a:cubicBezTo>
                    <a:lnTo>
                      <a:pt x="475" y="753"/>
                    </a:lnTo>
                    <a:lnTo>
                      <a:pt x="472" y="761"/>
                    </a:lnTo>
                    <a:cubicBezTo>
                      <a:pt x="466" y="775"/>
                      <a:pt x="452" y="784"/>
                      <a:pt x="437" y="784"/>
                    </a:cubicBezTo>
                    <a:lnTo>
                      <a:pt x="188" y="784"/>
                    </a:lnTo>
                    <a:cubicBezTo>
                      <a:pt x="168" y="784"/>
                      <a:pt x="151" y="767"/>
                      <a:pt x="151" y="746"/>
                    </a:cubicBezTo>
                    <a:cubicBezTo>
                      <a:pt x="151" y="726"/>
                      <a:pt x="168" y="709"/>
                      <a:pt x="188" y="709"/>
                    </a:cubicBezTo>
                    <a:lnTo>
                      <a:pt x="229" y="709"/>
                    </a:lnTo>
                    <a:cubicBezTo>
                      <a:pt x="227" y="705"/>
                      <a:pt x="226" y="701"/>
                      <a:pt x="225" y="697"/>
                    </a:cubicBezTo>
                    <a:cubicBezTo>
                      <a:pt x="219" y="680"/>
                      <a:pt x="215" y="658"/>
                      <a:pt x="215" y="636"/>
                    </a:cubicBezTo>
                    <a:cubicBezTo>
                      <a:pt x="215" y="560"/>
                      <a:pt x="257" y="490"/>
                      <a:pt x="324" y="453"/>
                    </a:cubicBezTo>
                    <a:cubicBezTo>
                      <a:pt x="397" y="412"/>
                      <a:pt x="493" y="422"/>
                      <a:pt x="557" y="474"/>
                    </a:cubicBezTo>
                    <a:cubicBezTo>
                      <a:pt x="621" y="422"/>
                      <a:pt x="718" y="412"/>
                      <a:pt x="791" y="453"/>
                    </a:cubicBezTo>
                    <a:cubicBezTo>
                      <a:pt x="858" y="490"/>
                      <a:pt x="900" y="560"/>
                      <a:pt x="900" y="636"/>
                    </a:cubicBezTo>
                    <a:close/>
                    <a:moveTo>
                      <a:pt x="1076" y="679"/>
                    </a:moveTo>
                    <a:cubicBezTo>
                      <a:pt x="1076" y="976"/>
                      <a:pt x="835" y="1218"/>
                      <a:pt x="538" y="1218"/>
                    </a:cubicBezTo>
                    <a:cubicBezTo>
                      <a:pt x="241" y="1218"/>
                      <a:pt x="0" y="976"/>
                      <a:pt x="0" y="679"/>
                    </a:cubicBezTo>
                    <a:cubicBezTo>
                      <a:pt x="0" y="408"/>
                      <a:pt x="202" y="183"/>
                      <a:pt x="464" y="147"/>
                    </a:cubicBezTo>
                    <a:lnTo>
                      <a:pt x="464" y="75"/>
                    </a:lnTo>
                    <a:lnTo>
                      <a:pt x="374" y="75"/>
                    </a:lnTo>
                    <a:cubicBezTo>
                      <a:pt x="353" y="75"/>
                      <a:pt x="337" y="58"/>
                      <a:pt x="337" y="37"/>
                    </a:cubicBezTo>
                    <a:cubicBezTo>
                      <a:pt x="337" y="17"/>
                      <a:pt x="353" y="0"/>
                      <a:pt x="374" y="0"/>
                    </a:cubicBezTo>
                    <a:lnTo>
                      <a:pt x="620" y="0"/>
                    </a:lnTo>
                    <a:cubicBezTo>
                      <a:pt x="641" y="0"/>
                      <a:pt x="657" y="17"/>
                      <a:pt x="657" y="37"/>
                    </a:cubicBezTo>
                    <a:cubicBezTo>
                      <a:pt x="657" y="58"/>
                      <a:pt x="641" y="75"/>
                      <a:pt x="620" y="75"/>
                    </a:cubicBezTo>
                    <a:lnTo>
                      <a:pt x="539" y="75"/>
                    </a:lnTo>
                    <a:lnTo>
                      <a:pt x="539" y="141"/>
                    </a:lnTo>
                    <a:cubicBezTo>
                      <a:pt x="621" y="141"/>
                      <a:pt x="699" y="160"/>
                      <a:pt x="768" y="194"/>
                    </a:cubicBezTo>
                    <a:lnTo>
                      <a:pt x="818" y="120"/>
                    </a:lnTo>
                    <a:cubicBezTo>
                      <a:pt x="830" y="103"/>
                      <a:pt x="853" y="98"/>
                      <a:pt x="870" y="110"/>
                    </a:cubicBezTo>
                    <a:cubicBezTo>
                      <a:pt x="887" y="121"/>
                      <a:pt x="892" y="144"/>
                      <a:pt x="880" y="161"/>
                    </a:cubicBezTo>
                    <a:lnTo>
                      <a:pt x="834" y="230"/>
                    </a:lnTo>
                    <a:cubicBezTo>
                      <a:pt x="980" y="327"/>
                      <a:pt x="1076" y="492"/>
                      <a:pt x="1076" y="679"/>
                    </a:cubicBezTo>
                    <a:close/>
                    <a:moveTo>
                      <a:pt x="1001" y="679"/>
                    </a:moveTo>
                    <a:cubicBezTo>
                      <a:pt x="1001" y="424"/>
                      <a:pt x="794" y="216"/>
                      <a:pt x="538" y="216"/>
                    </a:cubicBezTo>
                    <a:cubicBezTo>
                      <a:pt x="282" y="216"/>
                      <a:pt x="74" y="424"/>
                      <a:pt x="74" y="679"/>
                    </a:cubicBezTo>
                    <a:cubicBezTo>
                      <a:pt x="74" y="935"/>
                      <a:pt x="282" y="1143"/>
                      <a:pt x="538" y="1143"/>
                    </a:cubicBezTo>
                    <a:cubicBezTo>
                      <a:pt x="794" y="1143"/>
                      <a:pt x="1001" y="935"/>
                      <a:pt x="1001" y="6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34" name="文本框 83"/>
            <p:cNvSpPr txBox="1"/>
            <p:nvPr/>
          </p:nvSpPr>
          <p:spPr>
            <a:xfrm>
              <a:off x="1933451" y="1768179"/>
              <a:ext cx="4941674"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grpSp>
      <p:grpSp>
        <p:nvGrpSpPr>
          <p:cNvPr id="37" name="组合 36"/>
          <p:cNvGrpSpPr/>
          <p:nvPr/>
        </p:nvGrpSpPr>
        <p:grpSpPr>
          <a:xfrm>
            <a:off x="6312024" y="3105680"/>
            <a:ext cx="5752041" cy="1359589"/>
            <a:chOff x="1123084" y="1239587"/>
            <a:chExt cx="5752041" cy="1359589"/>
          </a:xfrm>
        </p:grpSpPr>
        <p:sp>
          <p:nvSpPr>
            <p:cNvPr id="38" name="文本框 37"/>
            <p:cNvSpPr txBox="1"/>
            <p:nvPr/>
          </p:nvSpPr>
          <p:spPr>
            <a:xfrm>
              <a:off x="1904086" y="134686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00F00"/>
                  </a:solidFill>
                  <a:cs typeface="+mn-ea"/>
                  <a:sym typeface="+mn-lt"/>
                </a:rPr>
                <a:t>标题</a:t>
              </a:r>
              <a:endParaRPr kumimoji="0" lang="zh-CN" altLang="en-US" b="0" i="0" u="none" strike="noStrike" kern="1200" cap="none" spc="0" normalizeH="0" baseline="0" noProof="0" dirty="0">
                <a:ln>
                  <a:noFill/>
                </a:ln>
                <a:solidFill>
                  <a:srgbClr val="400F00"/>
                </a:solidFill>
                <a:effectLst/>
                <a:uLnTx/>
                <a:uFillTx/>
                <a:cs typeface="+mn-ea"/>
                <a:sym typeface="+mn-lt"/>
              </a:endParaRPr>
            </a:p>
          </p:txBody>
        </p:sp>
        <p:grpSp>
          <p:nvGrpSpPr>
            <p:cNvPr id="39" name="组合 38"/>
            <p:cNvGrpSpPr/>
            <p:nvPr/>
          </p:nvGrpSpPr>
          <p:grpSpPr>
            <a:xfrm>
              <a:off x="1123084" y="1239587"/>
              <a:ext cx="667403" cy="667401"/>
              <a:chOff x="987253" y="1737083"/>
              <a:chExt cx="829068" cy="829066"/>
            </a:xfrm>
            <a:effectLst>
              <a:outerShdw blurRad="25400" dist="38100" dir="5400000" algn="t" rotWithShape="0">
                <a:prstClr val="black">
                  <a:alpha val="24000"/>
                </a:prstClr>
              </a:outerShdw>
            </a:effectLst>
          </p:grpSpPr>
          <p:sp>
            <p:nvSpPr>
              <p:cNvPr id="51" name="椭圆 50"/>
              <p:cNvSpPr/>
              <p:nvPr/>
            </p:nvSpPr>
            <p:spPr>
              <a:xfrm>
                <a:off x="987253" y="1737083"/>
                <a:ext cx="829068" cy="829066"/>
              </a:xfrm>
              <a:prstGeom prst="ellipse">
                <a:avLst/>
              </a:prstGeom>
              <a:gradFill>
                <a:gsLst>
                  <a:gs pos="0">
                    <a:srgbClr val="0E419C"/>
                  </a:gs>
                  <a:gs pos="100000">
                    <a:srgbClr val="4472C4">
                      <a:alpha val="89000"/>
                    </a:srgbClr>
                  </a:gs>
                </a:gsLst>
                <a:lin ang="5400000" scaled="0"/>
              </a:gradFill>
              <a:ln>
                <a:noFill/>
              </a:ln>
              <a:effectLst>
                <a:outerShdw blurRad="38100" dist="38100" dir="5400000" sx="103000" sy="103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52" name="running_233105"/>
              <p:cNvSpPr/>
              <p:nvPr/>
            </p:nvSpPr>
            <p:spPr>
              <a:xfrm>
                <a:off x="1247301" y="1946122"/>
                <a:ext cx="331783" cy="375037"/>
              </a:xfrm>
              <a:custGeom>
                <a:avLst/>
                <a:gdLst>
                  <a:gd name="T0" fmla="*/ 889 w 1076"/>
                  <a:gd name="T1" fmla="*/ 701 h 1218"/>
                  <a:gd name="T2" fmla="*/ 558 w 1076"/>
                  <a:gd name="T3" fmla="*/ 1027 h 1218"/>
                  <a:gd name="T4" fmla="*/ 383 w 1076"/>
                  <a:gd name="T5" fmla="*/ 907 h 1218"/>
                  <a:gd name="T6" fmla="*/ 432 w 1076"/>
                  <a:gd name="T7" fmla="*/ 850 h 1218"/>
                  <a:gd name="T8" fmla="*/ 817 w 1076"/>
                  <a:gd name="T9" fmla="*/ 681 h 1218"/>
                  <a:gd name="T10" fmla="*/ 755 w 1076"/>
                  <a:gd name="T11" fmla="*/ 518 h 1218"/>
                  <a:gd name="T12" fmla="*/ 558 w 1076"/>
                  <a:gd name="T13" fmla="*/ 564 h 1218"/>
                  <a:gd name="T14" fmla="*/ 360 w 1076"/>
                  <a:gd name="T15" fmla="*/ 518 h 1218"/>
                  <a:gd name="T16" fmla="*/ 297 w 1076"/>
                  <a:gd name="T17" fmla="*/ 677 h 1218"/>
                  <a:gd name="T18" fmla="*/ 413 w 1076"/>
                  <a:gd name="T19" fmla="*/ 709 h 1218"/>
                  <a:gd name="T20" fmla="*/ 489 w 1076"/>
                  <a:gd name="T21" fmla="*/ 598 h 1218"/>
                  <a:gd name="T22" fmla="*/ 545 w 1076"/>
                  <a:gd name="T23" fmla="*/ 722 h 1218"/>
                  <a:gd name="T24" fmla="*/ 597 w 1076"/>
                  <a:gd name="T25" fmla="*/ 670 h 1218"/>
                  <a:gd name="T26" fmla="*/ 712 w 1076"/>
                  <a:gd name="T27" fmla="*/ 707 h 1218"/>
                  <a:gd name="T28" fmla="*/ 618 w 1076"/>
                  <a:gd name="T29" fmla="*/ 745 h 1218"/>
                  <a:gd name="T30" fmla="*/ 529 w 1076"/>
                  <a:gd name="T31" fmla="*/ 856 h 1218"/>
                  <a:gd name="T32" fmla="*/ 493 w 1076"/>
                  <a:gd name="T33" fmla="*/ 827 h 1218"/>
                  <a:gd name="T34" fmla="*/ 472 w 1076"/>
                  <a:gd name="T35" fmla="*/ 761 h 1218"/>
                  <a:gd name="T36" fmla="*/ 188 w 1076"/>
                  <a:gd name="T37" fmla="*/ 784 h 1218"/>
                  <a:gd name="T38" fmla="*/ 188 w 1076"/>
                  <a:gd name="T39" fmla="*/ 709 h 1218"/>
                  <a:gd name="T40" fmla="*/ 225 w 1076"/>
                  <a:gd name="T41" fmla="*/ 697 h 1218"/>
                  <a:gd name="T42" fmla="*/ 324 w 1076"/>
                  <a:gd name="T43" fmla="*/ 453 h 1218"/>
                  <a:gd name="T44" fmla="*/ 791 w 1076"/>
                  <a:gd name="T45" fmla="*/ 453 h 1218"/>
                  <a:gd name="T46" fmla="*/ 1076 w 1076"/>
                  <a:gd name="T47" fmla="*/ 679 h 1218"/>
                  <a:gd name="T48" fmla="*/ 0 w 1076"/>
                  <a:gd name="T49" fmla="*/ 679 h 1218"/>
                  <a:gd name="T50" fmla="*/ 464 w 1076"/>
                  <a:gd name="T51" fmla="*/ 75 h 1218"/>
                  <a:gd name="T52" fmla="*/ 337 w 1076"/>
                  <a:gd name="T53" fmla="*/ 37 h 1218"/>
                  <a:gd name="T54" fmla="*/ 620 w 1076"/>
                  <a:gd name="T55" fmla="*/ 0 h 1218"/>
                  <a:gd name="T56" fmla="*/ 620 w 1076"/>
                  <a:gd name="T57" fmla="*/ 75 h 1218"/>
                  <a:gd name="T58" fmla="*/ 539 w 1076"/>
                  <a:gd name="T59" fmla="*/ 141 h 1218"/>
                  <a:gd name="T60" fmla="*/ 818 w 1076"/>
                  <a:gd name="T61" fmla="*/ 120 h 1218"/>
                  <a:gd name="T62" fmla="*/ 880 w 1076"/>
                  <a:gd name="T63" fmla="*/ 161 h 1218"/>
                  <a:gd name="T64" fmla="*/ 1076 w 1076"/>
                  <a:gd name="T65" fmla="*/ 679 h 1218"/>
                  <a:gd name="T66" fmla="*/ 538 w 1076"/>
                  <a:gd name="T67" fmla="*/ 216 h 1218"/>
                  <a:gd name="T68" fmla="*/ 538 w 1076"/>
                  <a:gd name="T69" fmla="*/ 1143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218">
                    <a:moveTo>
                      <a:pt x="900" y="636"/>
                    </a:moveTo>
                    <a:cubicBezTo>
                      <a:pt x="900" y="659"/>
                      <a:pt x="896" y="681"/>
                      <a:pt x="889" y="701"/>
                    </a:cubicBezTo>
                    <a:cubicBezTo>
                      <a:pt x="858" y="841"/>
                      <a:pt x="606" y="1003"/>
                      <a:pt x="578" y="1021"/>
                    </a:cubicBezTo>
                    <a:cubicBezTo>
                      <a:pt x="572" y="1025"/>
                      <a:pt x="565" y="1027"/>
                      <a:pt x="558" y="1027"/>
                    </a:cubicBezTo>
                    <a:cubicBezTo>
                      <a:pt x="551" y="1027"/>
                      <a:pt x="544" y="1025"/>
                      <a:pt x="538" y="1021"/>
                    </a:cubicBezTo>
                    <a:cubicBezTo>
                      <a:pt x="535" y="1019"/>
                      <a:pt x="460" y="972"/>
                      <a:pt x="383" y="907"/>
                    </a:cubicBezTo>
                    <a:cubicBezTo>
                      <a:pt x="368" y="893"/>
                      <a:pt x="366" y="870"/>
                      <a:pt x="379" y="854"/>
                    </a:cubicBezTo>
                    <a:cubicBezTo>
                      <a:pt x="393" y="838"/>
                      <a:pt x="416" y="837"/>
                      <a:pt x="432" y="850"/>
                    </a:cubicBezTo>
                    <a:cubicBezTo>
                      <a:pt x="481" y="892"/>
                      <a:pt x="531" y="927"/>
                      <a:pt x="558" y="945"/>
                    </a:cubicBezTo>
                    <a:cubicBezTo>
                      <a:pt x="639" y="891"/>
                      <a:pt x="798" y="769"/>
                      <a:pt x="817" y="681"/>
                    </a:cubicBezTo>
                    <a:cubicBezTo>
                      <a:pt x="823" y="664"/>
                      <a:pt x="825" y="650"/>
                      <a:pt x="825" y="636"/>
                    </a:cubicBezTo>
                    <a:cubicBezTo>
                      <a:pt x="825" y="587"/>
                      <a:pt x="798" y="542"/>
                      <a:pt x="755" y="518"/>
                    </a:cubicBezTo>
                    <a:cubicBezTo>
                      <a:pt x="700" y="488"/>
                      <a:pt x="627" y="502"/>
                      <a:pt x="586" y="550"/>
                    </a:cubicBezTo>
                    <a:cubicBezTo>
                      <a:pt x="579" y="559"/>
                      <a:pt x="569" y="564"/>
                      <a:pt x="558" y="564"/>
                    </a:cubicBezTo>
                    <a:cubicBezTo>
                      <a:pt x="547" y="564"/>
                      <a:pt x="536" y="559"/>
                      <a:pt x="529" y="550"/>
                    </a:cubicBezTo>
                    <a:cubicBezTo>
                      <a:pt x="488" y="502"/>
                      <a:pt x="415" y="488"/>
                      <a:pt x="360" y="518"/>
                    </a:cubicBezTo>
                    <a:cubicBezTo>
                      <a:pt x="317" y="542"/>
                      <a:pt x="290" y="587"/>
                      <a:pt x="290" y="636"/>
                    </a:cubicBezTo>
                    <a:cubicBezTo>
                      <a:pt x="290" y="650"/>
                      <a:pt x="292" y="664"/>
                      <a:pt x="297" y="677"/>
                    </a:cubicBezTo>
                    <a:cubicBezTo>
                      <a:pt x="299" y="688"/>
                      <a:pt x="304" y="699"/>
                      <a:pt x="309" y="709"/>
                    </a:cubicBezTo>
                    <a:lnTo>
                      <a:pt x="413" y="709"/>
                    </a:lnTo>
                    <a:lnTo>
                      <a:pt x="452" y="620"/>
                    </a:lnTo>
                    <a:cubicBezTo>
                      <a:pt x="458" y="605"/>
                      <a:pt x="473" y="596"/>
                      <a:pt x="489" y="598"/>
                    </a:cubicBezTo>
                    <a:cubicBezTo>
                      <a:pt x="505" y="599"/>
                      <a:pt x="519" y="611"/>
                      <a:pt x="522" y="626"/>
                    </a:cubicBezTo>
                    <a:lnTo>
                      <a:pt x="545" y="722"/>
                    </a:lnTo>
                    <a:lnTo>
                      <a:pt x="565" y="688"/>
                    </a:lnTo>
                    <a:cubicBezTo>
                      <a:pt x="572" y="677"/>
                      <a:pt x="584" y="670"/>
                      <a:pt x="597" y="670"/>
                    </a:cubicBezTo>
                    <a:lnTo>
                      <a:pt x="674" y="670"/>
                    </a:lnTo>
                    <a:cubicBezTo>
                      <a:pt x="695" y="670"/>
                      <a:pt x="712" y="687"/>
                      <a:pt x="712" y="707"/>
                    </a:cubicBezTo>
                    <a:cubicBezTo>
                      <a:pt x="712" y="728"/>
                      <a:pt x="695" y="745"/>
                      <a:pt x="674" y="745"/>
                    </a:cubicBezTo>
                    <a:lnTo>
                      <a:pt x="618" y="745"/>
                    </a:lnTo>
                    <a:lnTo>
                      <a:pt x="561" y="838"/>
                    </a:lnTo>
                    <a:cubicBezTo>
                      <a:pt x="554" y="849"/>
                      <a:pt x="542" y="856"/>
                      <a:pt x="529" y="856"/>
                    </a:cubicBezTo>
                    <a:cubicBezTo>
                      <a:pt x="527" y="856"/>
                      <a:pt x="525" y="856"/>
                      <a:pt x="524" y="856"/>
                    </a:cubicBezTo>
                    <a:cubicBezTo>
                      <a:pt x="508" y="853"/>
                      <a:pt x="497" y="842"/>
                      <a:pt x="493" y="827"/>
                    </a:cubicBezTo>
                    <a:lnTo>
                      <a:pt x="475" y="753"/>
                    </a:lnTo>
                    <a:lnTo>
                      <a:pt x="472" y="761"/>
                    </a:lnTo>
                    <a:cubicBezTo>
                      <a:pt x="466" y="775"/>
                      <a:pt x="452" y="784"/>
                      <a:pt x="437" y="784"/>
                    </a:cubicBezTo>
                    <a:lnTo>
                      <a:pt x="188" y="784"/>
                    </a:lnTo>
                    <a:cubicBezTo>
                      <a:pt x="168" y="784"/>
                      <a:pt x="151" y="767"/>
                      <a:pt x="151" y="746"/>
                    </a:cubicBezTo>
                    <a:cubicBezTo>
                      <a:pt x="151" y="726"/>
                      <a:pt x="168" y="709"/>
                      <a:pt x="188" y="709"/>
                    </a:cubicBezTo>
                    <a:lnTo>
                      <a:pt x="229" y="709"/>
                    </a:lnTo>
                    <a:cubicBezTo>
                      <a:pt x="227" y="705"/>
                      <a:pt x="226" y="701"/>
                      <a:pt x="225" y="697"/>
                    </a:cubicBezTo>
                    <a:cubicBezTo>
                      <a:pt x="219" y="680"/>
                      <a:pt x="215" y="658"/>
                      <a:pt x="215" y="636"/>
                    </a:cubicBezTo>
                    <a:cubicBezTo>
                      <a:pt x="215" y="560"/>
                      <a:pt x="257" y="490"/>
                      <a:pt x="324" y="453"/>
                    </a:cubicBezTo>
                    <a:cubicBezTo>
                      <a:pt x="397" y="412"/>
                      <a:pt x="493" y="422"/>
                      <a:pt x="557" y="474"/>
                    </a:cubicBezTo>
                    <a:cubicBezTo>
                      <a:pt x="621" y="422"/>
                      <a:pt x="718" y="412"/>
                      <a:pt x="791" y="453"/>
                    </a:cubicBezTo>
                    <a:cubicBezTo>
                      <a:pt x="858" y="490"/>
                      <a:pt x="900" y="560"/>
                      <a:pt x="900" y="636"/>
                    </a:cubicBezTo>
                    <a:close/>
                    <a:moveTo>
                      <a:pt x="1076" y="679"/>
                    </a:moveTo>
                    <a:cubicBezTo>
                      <a:pt x="1076" y="976"/>
                      <a:pt x="835" y="1218"/>
                      <a:pt x="538" y="1218"/>
                    </a:cubicBezTo>
                    <a:cubicBezTo>
                      <a:pt x="241" y="1218"/>
                      <a:pt x="0" y="976"/>
                      <a:pt x="0" y="679"/>
                    </a:cubicBezTo>
                    <a:cubicBezTo>
                      <a:pt x="0" y="408"/>
                      <a:pt x="202" y="183"/>
                      <a:pt x="464" y="147"/>
                    </a:cubicBezTo>
                    <a:lnTo>
                      <a:pt x="464" y="75"/>
                    </a:lnTo>
                    <a:lnTo>
                      <a:pt x="374" y="75"/>
                    </a:lnTo>
                    <a:cubicBezTo>
                      <a:pt x="353" y="75"/>
                      <a:pt x="337" y="58"/>
                      <a:pt x="337" y="37"/>
                    </a:cubicBezTo>
                    <a:cubicBezTo>
                      <a:pt x="337" y="17"/>
                      <a:pt x="353" y="0"/>
                      <a:pt x="374" y="0"/>
                    </a:cubicBezTo>
                    <a:lnTo>
                      <a:pt x="620" y="0"/>
                    </a:lnTo>
                    <a:cubicBezTo>
                      <a:pt x="641" y="0"/>
                      <a:pt x="657" y="17"/>
                      <a:pt x="657" y="37"/>
                    </a:cubicBezTo>
                    <a:cubicBezTo>
                      <a:pt x="657" y="58"/>
                      <a:pt x="641" y="75"/>
                      <a:pt x="620" y="75"/>
                    </a:cubicBezTo>
                    <a:lnTo>
                      <a:pt x="539" y="75"/>
                    </a:lnTo>
                    <a:lnTo>
                      <a:pt x="539" y="141"/>
                    </a:lnTo>
                    <a:cubicBezTo>
                      <a:pt x="621" y="141"/>
                      <a:pt x="699" y="160"/>
                      <a:pt x="768" y="194"/>
                    </a:cubicBezTo>
                    <a:lnTo>
                      <a:pt x="818" y="120"/>
                    </a:lnTo>
                    <a:cubicBezTo>
                      <a:pt x="830" y="103"/>
                      <a:pt x="853" y="98"/>
                      <a:pt x="870" y="110"/>
                    </a:cubicBezTo>
                    <a:cubicBezTo>
                      <a:pt x="887" y="121"/>
                      <a:pt x="892" y="144"/>
                      <a:pt x="880" y="161"/>
                    </a:cubicBezTo>
                    <a:lnTo>
                      <a:pt x="834" y="230"/>
                    </a:lnTo>
                    <a:cubicBezTo>
                      <a:pt x="980" y="327"/>
                      <a:pt x="1076" y="492"/>
                      <a:pt x="1076" y="679"/>
                    </a:cubicBezTo>
                    <a:close/>
                    <a:moveTo>
                      <a:pt x="1001" y="679"/>
                    </a:moveTo>
                    <a:cubicBezTo>
                      <a:pt x="1001" y="424"/>
                      <a:pt x="794" y="216"/>
                      <a:pt x="538" y="216"/>
                    </a:cubicBezTo>
                    <a:cubicBezTo>
                      <a:pt x="282" y="216"/>
                      <a:pt x="74" y="424"/>
                      <a:pt x="74" y="679"/>
                    </a:cubicBezTo>
                    <a:cubicBezTo>
                      <a:pt x="74" y="935"/>
                      <a:pt x="282" y="1143"/>
                      <a:pt x="538" y="1143"/>
                    </a:cubicBezTo>
                    <a:cubicBezTo>
                      <a:pt x="794" y="1143"/>
                      <a:pt x="1001" y="935"/>
                      <a:pt x="1001" y="6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40" name="文本框 83"/>
            <p:cNvSpPr txBox="1"/>
            <p:nvPr/>
          </p:nvSpPr>
          <p:spPr>
            <a:xfrm>
              <a:off x="1933451" y="1768179"/>
              <a:ext cx="4941674"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grpSp>
      <p:grpSp>
        <p:nvGrpSpPr>
          <p:cNvPr id="53" name="组合 52"/>
          <p:cNvGrpSpPr/>
          <p:nvPr/>
        </p:nvGrpSpPr>
        <p:grpSpPr>
          <a:xfrm>
            <a:off x="6251705" y="4662487"/>
            <a:ext cx="5752041" cy="1359589"/>
            <a:chOff x="1123084" y="1239587"/>
            <a:chExt cx="5752041" cy="1359589"/>
          </a:xfrm>
        </p:grpSpPr>
        <p:sp>
          <p:nvSpPr>
            <p:cNvPr id="54" name="文本框 53"/>
            <p:cNvSpPr txBox="1"/>
            <p:nvPr/>
          </p:nvSpPr>
          <p:spPr>
            <a:xfrm>
              <a:off x="1904086" y="134686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00F00"/>
                  </a:solidFill>
                  <a:cs typeface="+mn-ea"/>
                  <a:sym typeface="+mn-lt"/>
                </a:rPr>
                <a:t>标题</a:t>
              </a:r>
              <a:endParaRPr kumimoji="0" lang="zh-CN" altLang="en-US" b="0" i="0" u="none" strike="noStrike" kern="1200" cap="none" spc="0" normalizeH="0" baseline="0" noProof="0" dirty="0">
                <a:ln>
                  <a:noFill/>
                </a:ln>
                <a:solidFill>
                  <a:srgbClr val="400F00"/>
                </a:solidFill>
                <a:effectLst/>
                <a:uLnTx/>
                <a:uFillTx/>
                <a:cs typeface="+mn-ea"/>
                <a:sym typeface="+mn-lt"/>
              </a:endParaRPr>
            </a:p>
          </p:txBody>
        </p:sp>
        <p:grpSp>
          <p:nvGrpSpPr>
            <p:cNvPr id="55" name="组合 54"/>
            <p:cNvGrpSpPr/>
            <p:nvPr/>
          </p:nvGrpSpPr>
          <p:grpSpPr>
            <a:xfrm>
              <a:off x="1123084" y="1239587"/>
              <a:ext cx="667403" cy="667401"/>
              <a:chOff x="987253" y="1737083"/>
              <a:chExt cx="829068" cy="829066"/>
            </a:xfrm>
            <a:effectLst>
              <a:outerShdw blurRad="25400" dist="38100" dir="5400000" algn="t" rotWithShape="0">
                <a:prstClr val="black">
                  <a:alpha val="24000"/>
                </a:prstClr>
              </a:outerShdw>
            </a:effectLst>
          </p:grpSpPr>
          <p:sp>
            <p:nvSpPr>
              <p:cNvPr id="57" name="椭圆 56"/>
              <p:cNvSpPr/>
              <p:nvPr/>
            </p:nvSpPr>
            <p:spPr>
              <a:xfrm>
                <a:off x="987253" y="1737083"/>
                <a:ext cx="829068" cy="829066"/>
              </a:xfrm>
              <a:prstGeom prst="ellipse">
                <a:avLst/>
              </a:prstGeom>
              <a:gradFill>
                <a:gsLst>
                  <a:gs pos="0">
                    <a:srgbClr val="0E419C"/>
                  </a:gs>
                  <a:gs pos="100000">
                    <a:srgbClr val="4472C4">
                      <a:alpha val="89000"/>
                    </a:srgbClr>
                  </a:gs>
                </a:gsLst>
                <a:lin ang="5400000" scaled="0"/>
              </a:gradFill>
              <a:ln>
                <a:noFill/>
              </a:ln>
              <a:effectLst>
                <a:outerShdw blurRad="38100" dist="38100" dir="5400000" sx="103000" sy="103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58" name="running_233105"/>
              <p:cNvSpPr/>
              <p:nvPr/>
            </p:nvSpPr>
            <p:spPr>
              <a:xfrm>
                <a:off x="1247301" y="1946122"/>
                <a:ext cx="331783" cy="375037"/>
              </a:xfrm>
              <a:custGeom>
                <a:avLst/>
                <a:gdLst>
                  <a:gd name="T0" fmla="*/ 889 w 1076"/>
                  <a:gd name="T1" fmla="*/ 701 h 1218"/>
                  <a:gd name="T2" fmla="*/ 558 w 1076"/>
                  <a:gd name="T3" fmla="*/ 1027 h 1218"/>
                  <a:gd name="T4" fmla="*/ 383 w 1076"/>
                  <a:gd name="T5" fmla="*/ 907 h 1218"/>
                  <a:gd name="T6" fmla="*/ 432 w 1076"/>
                  <a:gd name="T7" fmla="*/ 850 h 1218"/>
                  <a:gd name="T8" fmla="*/ 817 w 1076"/>
                  <a:gd name="T9" fmla="*/ 681 h 1218"/>
                  <a:gd name="T10" fmla="*/ 755 w 1076"/>
                  <a:gd name="T11" fmla="*/ 518 h 1218"/>
                  <a:gd name="T12" fmla="*/ 558 w 1076"/>
                  <a:gd name="T13" fmla="*/ 564 h 1218"/>
                  <a:gd name="T14" fmla="*/ 360 w 1076"/>
                  <a:gd name="T15" fmla="*/ 518 h 1218"/>
                  <a:gd name="T16" fmla="*/ 297 w 1076"/>
                  <a:gd name="T17" fmla="*/ 677 h 1218"/>
                  <a:gd name="T18" fmla="*/ 413 w 1076"/>
                  <a:gd name="T19" fmla="*/ 709 h 1218"/>
                  <a:gd name="T20" fmla="*/ 489 w 1076"/>
                  <a:gd name="T21" fmla="*/ 598 h 1218"/>
                  <a:gd name="T22" fmla="*/ 545 w 1076"/>
                  <a:gd name="T23" fmla="*/ 722 h 1218"/>
                  <a:gd name="T24" fmla="*/ 597 w 1076"/>
                  <a:gd name="T25" fmla="*/ 670 h 1218"/>
                  <a:gd name="T26" fmla="*/ 712 w 1076"/>
                  <a:gd name="T27" fmla="*/ 707 h 1218"/>
                  <a:gd name="T28" fmla="*/ 618 w 1076"/>
                  <a:gd name="T29" fmla="*/ 745 h 1218"/>
                  <a:gd name="T30" fmla="*/ 529 w 1076"/>
                  <a:gd name="T31" fmla="*/ 856 h 1218"/>
                  <a:gd name="T32" fmla="*/ 493 w 1076"/>
                  <a:gd name="T33" fmla="*/ 827 h 1218"/>
                  <a:gd name="T34" fmla="*/ 472 w 1076"/>
                  <a:gd name="T35" fmla="*/ 761 h 1218"/>
                  <a:gd name="T36" fmla="*/ 188 w 1076"/>
                  <a:gd name="T37" fmla="*/ 784 h 1218"/>
                  <a:gd name="T38" fmla="*/ 188 w 1076"/>
                  <a:gd name="T39" fmla="*/ 709 h 1218"/>
                  <a:gd name="T40" fmla="*/ 225 w 1076"/>
                  <a:gd name="T41" fmla="*/ 697 h 1218"/>
                  <a:gd name="T42" fmla="*/ 324 w 1076"/>
                  <a:gd name="T43" fmla="*/ 453 h 1218"/>
                  <a:gd name="T44" fmla="*/ 791 w 1076"/>
                  <a:gd name="T45" fmla="*/ 453 h 1218"/>
                  <a:gd name="T46" fmla="*/ 1076 w 1076"/>
                  <a:gd name="T47" fmla="*/ 679 h 1218"/>
                  <a:gd name="T48" fmla="*/ 0 w 1076"/>
                  <a:gd name="T49" fmla="*/ 679 h 1218"/>
                  <a:gd name="T50" fmla="*/ 464 w 1076"/>
                  <a:gd name="T51" fmla="*/ 75 h 1218"/>
                  <a:gd name="T52" fmla="*/ 337 w 1076"/>
                  <a:gd name="T53" fmla="*/ 37 h 1218"/>
                  <a:gd name="T54" fmla="*/ 620 w 1076"/>
                  <a:gd name="T55" fmla="*/ 0 h 1218"/>
                  <a:gd name="T56" fmla="*/ 620 w 1076"/>
                  <a:gd name="T57" fmla="*/ 75 h 1218"/>
                  <a:gd name="T58" fmla="*/ 539 w 1076"/>
                  <a:gd name="T59" fmla="*/ 141 h 1218"/>
                  <a:gd name="T60" fmla="*/ 818 w 1076"/>
                  <a:gd name="T61" fmla="*/ 120 h 1218"/>
                  <a:gd name="T62" fmla="*/ 880 w 1076"/>
                  <a:gd name="T63" fmla="*/ 161 h 1218"/>
                  <a:gd name="T64" fmla="*/ 1076 w 1076"/>
                  <a:gd name="T65" fmla="*/ 679 h 1218"/>
                  <a:gd name="T66" fmla="*/ 538 w 1076"/>
                  <a:gd name="T67" fmla="*/ 216 h 1218"/>
                  <a:gd name="T68" fmla="*/ 538 w 1076"/>
                  <a:gd name="T69" fmla="*/ 1143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218">
                    <a:moveTo>
                      <a:pt x="900" y="636"/>
                    </a:moveTo>
                    <a:cubicBezTo>
                      <a:pt x="900" y="659"/>
                      <a:pt x="896" y="681"/>
                      <a:pt x="889" y="701"/>
                    </a:cubicBezTo>
                    <a:cubicBezTo>
                      <a:pt x="858" y="841"/>
                      <a:pt x="606" y="1003"/>
                      <a:pt x="578" y="1021"/>
                    </a:cubicBezTo>
                    <a:cubicBezTo>
                      <a:pt x="572" y="1025"/>
                      <a:pt x="565" y="1027"/>
                      <a:pt x="558" y="1027"/>
                    </a:cubicBezTo>
                    <a:cubicBezTo>
                      <a:pt x="551" y="1027"/>
                      <a:pt x="544" y="1025"/>
                      <a:pt x="538" y="1021"/>
                    </a:cubicBezTo>
                    <a:cubicBezTo>
                      <a:pt x="535" y="1019"/>
                      <a:pt x="460" y="972"/>
                      <a:pt x="383" y="907"/>
                    </a:cubicBezTo>
                    <a:cubicBezTo>
                      <a:pt x="368" y="893"/>
                      <a:pt x="366" y="870"/>
                      <a:pt x="379" y="854"/>
                    </a:cubicBezTo>
                    <a:cubicBezTo>
                      <a:pt x="393" y="838"/>
                      <a:pt x="416" y="837"/>
                      <a:pt x="432" y="850"/>
                    </a:cubicBezTo>
                    <a:cubicBezTo>
                      <a:pt x="481" y="892"/>
                      <a:pt x="531" y="927"/>
                      <a:pt x="558" y="945"/>
                    </a:cubicBezTo>
                    <a:cubicBezTo>
                      <a:pt x="639" y="891"/>
                      <a:pt x="798" y="769"/>
                      <a:pt x="817" y="681"/>
                    </a:cubicBezTo>
                    <a:cubicBezTo>
                      <a:pt x="823" y="664"/>
                      <a:pt x="825" y="650"/>
                      <a:pt x="825" y="636"/>
                    </a:cubicBezTo>
                    <a:cubicBezTo>
                      <a:pt x="825" y="587"/>
                      <a:pt x="798" y="542"/>
                      <a:pt x="755" y="518"/>
                    </a:cubicBezTo>
                    <a:cubicBezTo>
                      <a:pt x="700" y="488"/>
                      <a:pt x="627" y="502"/>
                      <a:pt x="586" y="550"/>
                    </a:cubicBezTo>
                    <a:cubicBezTo>
                      <a:pt x="579" y="559"/>
                      <a:pt x="569" y="564"/>
                      <a:pt x="558" y="564"/>
                    </a:cubicBezTo>
                    <a:cubicBezTo>
                      <a:pt x="547" y="564"/>
                      <a:pt x="536" y="559"/>
                      <a:pt x="529" y="550"/>
                    </a:cubicBezTo>
                    <a:cubicBezTo>
                      <a:pt x="488" y="502"/>
                      <a:pt x="415" y="488"/>
                      <a:pt x="360" y="518"/>
                    </a:cubicBezTo>
                    <a:cubicBezTo>
                      <a:pt x="317" y="542"/>
                      <a:pt x="290" y="587"/>
                      <a:pt x="290" y="636"/>
                    </a:cubicBezTo>
                    <a:cubicBezTo>
                      <a:pt x="290" y="650"/>
                      <a:pt x="292" y="664"/>
                      <a:pt x="297" y="677"/>
                    </a:cubicBezTo>
                    <a:cubicBezTo>
                      <a:pt x="299" y="688"/>
                      <a:pt x="304" y="699"/>
                      <a:pt x="309" y="709"/>
                    </a:cubicBezTo>
                    <a:lnTo>
                      <a:pt x="413" y="709"/>
                    </a:lnTo>
                    <a:lnTo>
                      <a:pt x="452" y="620"/>
                    </a:lnTo>
                    <a:cubicBezTo>
                      <a:pt x="458" y="605"/>
                      <a:pt x="473" y="596"/>
                      <a:pt x="489" y="598"/>
                    </a:cubicBezTo>
                    <a:cubicBezTo>
                      <a:pt x="505" y="599"/>
                      <a:pt x="519" y="611"/>
                      <a:pt x="522" y="626"/>
                    </a:cubicBezTo>
                    <a:lnTo>
                      <a:pt x="545" y="722"/>
                    </a:lnTo>
                    <a:lnTo>
                      <a:pt x="565" y="688"/>
                    </a:lnTo>
                    <a:cubicBezTo>
                      <a:pt x="572" y="677"/>
                      <a:pt x="584" y="670"/>
                      <a:pt x="597" y="670"/>
                    </a:cubicBezTo>
                    <a:lnTo>
                      <a:pt x="674" y="670"/>
                    </a:lnTo>
                    <a:cubicBezTo>
                      <a:pt x="695" y="670"/>
                      <a:pt x="712" y="687"/>
                      <a:pt x="712" y="707"/>
                    </a:cubicBezTo>
                    <a:cubicBezTo>
                      <a:pt x="712" y="728"/>
                      <a:pt x="695" y="745"/>
                      <a:pt x="674" y="745"/>
                    </a:cubicBezTo>
                    <a:lnTo>
                      <a:pt x="618" y="745"/>
                    </a:lnTo>
                    <a:lnTo>
                      <a:pt x="561" y="838"/>
                    </a:lnTo>
                    <a:cubicBezTo>
                      <a:pt x="554" y="849"/>
                      <a:pt x="542" y="856"/>
                      <a:pt x="529" y="856"/>
                    </a:cubicBezTo>
                    <a:cubicBezTo>
                      <a:pt x="527" y="856"/>
                      <a:pt x="525" y="856"/>
                      <a:pt x="524" y="856"/>
                    </a:cubicBezTo>
                    <a:cubicBezTo>
                      <a:pt x="508" y="853"/>
                      <a:pt x="497" y="842"/>
                      <a:pt x="493" y="827"/>
                    </a:cubicBezTo>
                    <a:lnTo>
                      <a:pt x="475" y="753"/>
                    </a:lnTo>
                    <a:lnTo>
                      <a:pt x="472" y="761"/>
                    </a:lnTo>
                    <a:cubicBezTo>
                      <a:pt x="466" y="775"/>
                      <a:pt x="452" y="784"/>
                      <a:pt x="437" y="784"/>
                    </a:cubicBezTo>
                    <a:lnTo>
                      <a:pt x="188" y="784"/>
                    </a:lnTo>
                    <a:cubicBezTo>
                      <a:pt x="168" y="784"/>
                      <a:pt x="151" y="767"/>
                      <a:pt x="151" y="746"/>
                    </a:cubicBezTo>
                    <a:cubicBezTo>
                      <a:pt x="151" y="726"/>
                      <a:pt x="168" y="709"/>
                      <a:pt x="188" y="709"/>
                    </a:cubicBezTo>
                    <a:lnTo>
                      <a:pt x="229" y="709"/>
                    </a:lnTo>
                    <a:cubicBezTo>
                      <a:pt x="227" y="705"/>
                      <a:pt x="226" y="701"/>
                      <a:pt x="225" y="697"/>
                    </a:cubicBezTo>
                    <a:cubicBezTo>
                      <a:pt x="219" y="680"/>
                      <a:pt x="215" y="658"/>
                      <a:pt x="215" y="636"/>
                    </a:cubicBezTo>
                    <a:cubicBezTo>
                      <a:pt x="215" y="560"/>
                      <a:pt x="257" y="490"/>
                      <a:pt x="324" y="453"/>
                    </a:cubicBezTo>
                    <a:cubicBezTo>
                      <a:pt x="397" y="412"/>
                      <a:pt x="493" y="422"/>
                      <a:pt x="557" y="474"/>
                    </a:cubicBezTo>
                    <a:cubicBezTo>
                      <a:pt x="621" y="422"/>
                      <a:pt x="718" y="412"/>
                      <a:pt x="791" y="453"/>
                    </a:cubicBezTo>
                    <a:cubicBezTo>
                      <a:pt x="858" y="490"/>
                      <a:pt x="900" y="560"/>
                      <a:pt x="900" y="636"/>
                    </a:cubicBezTo>
                    <a:close/>
                    <a:moveTo>
                      <a:pt x="1076" y="679"/>
                    </a:moveTo>
                    <a:cubicBezTo>
                      <a:pt x="1076" y="976"/>
                      <a:pt x="835" y="1218"/>
                      <a:pt x="538" y="1218"/>
                    </a:cubicBezTo>
                    <a:cubicBezTo>
                      <a:pt x="241" y="1218"/>
                      <a:pt x="0" y="976"/>
                      <a:pt x="0" y="679"/>
                    </a:cubicBezTo>
                    <a:cubicBezTo>
                      <a:pt x="0" y="408"/>
                      <a:pt x="202" y="183"/>
                      <a:pt x="464" y="147"/>
                    </a:cubicBezTo>
                    <a:lnTo>
                      <a:pt x="464" y="75"/>
                    </a:lnTo>
                    <a:lnTo>
                      <a:pt x="374" y="75"/>
                    </a:lnTo>
                    <a:cubicBezTo>
                      <a:pt x="353" y="75"/>
                      <a:pt x="337" y="58"/>
                      <a:pt x="337" y="37"/>
                    </a:cubicBezTo>
                    <a:cubicBezTo>
                      <a:pt x="337" y="17"/>
                      <a:pt x="353" y="0"/>
                      <a:pt x="374" y="0"/>
                    </a:cubicBezTo>
                    <a:lnTo>
                      <a:pt x="620" y="0"/>
                    </a:lnTo>
                    <a:cubicBezTo>
                      <a:pt x="641" y="0"/>
                      <a:pt x="657" y="17"/>
                      <a:pt x="657" y="37"/>
                    </a:cubicBezTo>
                    <a:cubicBezTo>
                      <a:pt x="657" y="58"/>
                      <a:pt x="641" y="75"/>
                      <a:pt x="620" y="75"/>
                    </a:cubicBezTo>
                    <a:lnTo>
                      <a:pt x="539" y="75"/>
                    </a:lnTo>
                    <a:lnTo>
                      <a:pt x="539" y="141"/>
                    </a:lnTo>
                    <a:cubicBezTo>
                      <a:pt x="621" y="141"/>
                      <a:pt x="699" y="160"/>
                      <a:pt x="768" y="194"/>
                    </a:cubicBezTo>
                    <a:lnTo>
                      <a:pt x="818" y="120"/>
                    </a:lnTo>
                    <a:cubicBezTo>
                      <a:pt x="830" y="103"/>
                      <a:pt x="853" y="98"/>
                      <a:pt x="870" y="110"/>
                    </a:cubicBezTo>
                    <a:cubicBezTo>
                      <a:pt x="887" y="121"/>
                      <a:pt x="892" y="144"/>
                      <a:pt x="880" y="161"/>
                    </a:cubicBezTo>
                    <a:lnTo>
                      <a:pt x="834" y="230"/>
                    </a:lnTo>
                    <a:cubicBezTo>
                      <a:pt x="980" y="327"/>
                      <a:pt x="1076" y="492"/>
                      <a:pt x="1076" y="679"/>
                    </a:cubicBezTo>
                    <a:close/>
                    <a:moveTo>
                      <a:pt x="1001" y="679"/>
                    </a:moveTo>
                    <a:cubicBezTo>
                      <a:pt x="1001" y="424"/>
                      <a:pt x="794" y="216"/>
                      <a:pt x="538" y="216"/>
                    </a:cubicBezTo>
                    <a:cubicBezTo>
                      <a:pt x="282" y="216"/>
                      <a:pt x="74" y="424"/>
                      <a:pt x="74" y="679"/>
                    </a:cubicBezTo>
                    <a:cubicBezTo>
                      <a:pt x="74" y="935"/>
                      <a:pt x="282" y="1143"/>
                      <a:pt x="538" y="1143"/>
                    </a:cubicBezTo>
                    <a:cubicBezTo>
                      <a:pt x="794" y="1143"/>
                      <a:pt x="1001" y="935"/>
                      <a:pt x="1001" y="6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56" name="文本框 83"/>
            <p:cNvSpPr txBox="1"/>
            <p:nvPr/>
          </p:nvSpPr>
          <p:spPr>
            <a:xfrm>
              <a:off x="1933451" y="1768179"/>
              <a:ext cx="4941674"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grpSp>
      <p:grpSp>
        <p:nvGrpSpPr>
          <p:cNvPr id="2" name="组合 1">
            <a:extLst>
              <a:ext uri="{FF2B5EF4-FFF2-40B4-BE49-F238E27FC236}">
                <a16:creationId xmlns:a16="http://schemas.microsoft.com/office/drawing/2014/main" id="{F5299812-44B0-5F3C-44A9-EB3D09FFC040}"/>
              </a:ext>
            </a:extLst>
          </p:cNvPr>
          <p:cNvGrpSpPr/>
          <p:nvPr/>
        </p:nvGrpSpPr>
        <p:grpSpPr>
          <a:xfrm>
            <a:off x="0" y="1"/>
            <a:ext cx="12192000" cy="711200"/>
            <a:chOff x="0" y="1"/>
            <a:chExt cx="12192000" cy="711200"/>
          </a:xfrm>
        </p:grpSpPr>
        <p:sp>
          <p:nvSpPr>
            <p:cNvPr id="3" name="矩形 2">
              <a:extLst>
                <a:ext uri="{FF2B5EF4-FFF2-40B4-BE49-F238E27FC236}">
                  <a16:creationId xmlns:a16="http://schemas.microsoft.com/office/drawing/2014/main" id="{3D32D73B-1030-5693-1CD3-6B5B345E1ACB}"/>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47547750-F446-3407-2D3F-30AFD118D5DE}"/>
                </a:ext>
              </a:extLst>
            </p:cNvPr>
            <p:cNvGrpSpPr/>
            <p:nvPr/>
          </p:nvGrpSpPr>
          <p:grpSpPr>
            <a:xfrm>
              <a:off x="3838921" y="159473"/>
              <a:ext cx="8043568" cy="369332"/>
              <a:chOff x="3496021" y="299173"/>
              <a:chExt cx="8043568" cy="369332"/>
            </a:xfrm>
          </p:grpSpPr>
          <p:sp>
            <p:nvSpPr>
              <p:cNvPr id="6" name="文本框 5">
                <a:extLst>
                  <a:ext uri="{FF2B5EF4-FFF2-40B4-BE49-F238E27FC236}">
                    <a16:creationId xmlns:a16="http://schemas.microsoft.com/office/drawing/2014/main" id="{49CA3DC0-E5BE-1B8D-E567-384E6DAE83F5}"/>
                  </a:ext>
                </a:extLst>
              </p:cNvPr>
              <p:cNvSpPr txBox="1"/>
              <p:nvPr/>
            </p:nvSpPr>
            <p:spPr>
              <a:xfrm>
                <a:off x="522350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研究综述</a:t>
                </a:r>
              </a:p>
            </p:txBody>
          </p:sp>
          <p:sp>
            <p:nvSpPr>
              <p:cNvPr id="7" name="文本框 6">
                <a:extLst>
                  <a:ext uri="{FF2B5EF4-FFF2-40B4-BE49-F238E27FC236}">
                    <a16:creationId xmlns:a16="http://schemas.microsoft.com/office/drawing/2014/main" id="{F1486C34-87CD-AE5F-417D-02259C9D79D6}"/>
                  </a:ext>
                </a:extLst>
              </p:cNvPr>
              <p:cNvSpPr txBox="1"/>
              <p:nvPr/>
            </p:nvSpPr>
            <p:spPr>
              <a:xfrm>
                <a:off x="695098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论文内容</a:t>
                </a:r>
              </a:p>
            </p:txBody>
          </p:sp>
          <p:sp>
            <p:nvSpPr>
              <p:cNvPr id="8" name="文本框 7">
                <a:extLst>
                  <a:ext uri="{FF2B5EF4-FFF2-40B4-BE49-F238E27FC236}">
                    <a16:creationId xmlns:a16="http://schemas.microsoft.com/office/drawing/2014/main" id="{B3111DE6-CCDE-3B9E-1CCC-561F7C12DFB0}"/>
                  </a:ext>
                </a:extLst>
              </p:cNvPr>
              <p:cNvSpPr txBox="1"/>
              <p:nvPr/>
            </p:nvSpPr>
            <p:spPr>
              <a:xfrm>
                <a:off x="867846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研究成果</a:t>
                </a:r>
              </a:p>
            </p:txBody>
          </p:sp>
          <p:sp>
            <p:nvSpPr>
              <p:cNvPr id="9" name="文本框 8">
                <a:extLst>
                  <a:ext uri="{FF2B5EF4-FFF2-40B4-BE49-F238E27FC236}">
                    <a16:creationId xmlns:a16="http://schemas.microsoft.com/office/drawing/2014/main" id="{BCF61F9C-5585-232C-0458-A5EE47898F27}"/>
                  </a:ext>
                </a:extLst>
              </p:cNvPr>
              <p:cNvSpPr txBox="1"/>
              <p:nvPr/>
            </p:nvSpPr>
            <p:spPr>
              <a:xfrm>
                <a:off x="10405945"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参考文献</a:t>
                </a:r>
              </a:p>
            </p:txBody>
          </p:sp>
          <p:sp>
            <p:nvSpPr>
              <p:cNvPr id="10" name="文本框 9">
                <a:extLst>
                  <a:ext uri="{FF2B5EF4-FFF2-40B4-BE49-F238E27FC236}">
                    <a16:creationId xmlns:a16="http://schemas.microsoft.com/office/drawing/2014/main" id="{3194BFF0-4111-E654-E729-3D69398790A4}"/>
                  </a:ext>
                </a:extLst>
              </p:cNvPr>
              <p:cNvSpPr txBox="1"/>
              <p:nvPr/>
            </p:nvSpPr>
            <p:spPr>
              <a:xfrm>
                <a:off x="349602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p>
            </p:txBody>
          </p:sp>
          <p:cxnSp>
            <p:nvCxnSpPr>
              <p:cNvPr id="11" name="直接连接符 10">
                <a:extLst>
                  <a:ext uri="{FF2B5EF4-FFF2-40B4-BE49-F238E27FC236}">
                    <a16:creationId xmlns:a16="http://schemas.microsoft.com/office/drawing/2014/main" id="{A2786906-6003-81F5-E183-3F40FD30952D}"/>
                  </a:ext>
                </a:extLst>
              </p:cNvPr>
              <p:cNvCxnSpPr>
                <a:cxnSpLocks/>
              </p:cNvCxnSpPr>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0128D02-B2B1-2EB6-B38D-DE9B44F4842D}"/>
                  </a:ext>
                </a:extLst>
              </p:cNvPr>
              <p:cNvCxnSpPr>
                <a:cxnSpLocks/>
              </p:cNvCxnSpPr>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001BAE-BC40-A4AA-3082-1C9AD99EA7ED}"/>
                  </a:ext>
                </a:extLst>
              </p:cNvPr>
              <p:cNvCxnSpPr>
                <a:cxnSpLocks/>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921C47-9B43-84C9-B93E-46F7123CE5D7}"/>
                  </a:ext>
                </a:extLst>
              </p:cNvPr>
              <p:cNvCxnSpPr>
                <a:cxnSpLocks/>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 name="等腰三角形 4">
              <a:extLst>
                <a:ext uri="{FF2B5EF4-FFF2-40B4-BE49-F238E27FC236}">
                  <a16:creationId xmlns:a16="http://schemas.microsoft.com/office/drawing/2014/main" id="{D46E94A5-46CA-9A04-C8C5-085E1408315E}"/>
                </a:ext>
              </a:extLst>
            </p:cNvPr>
            <p:cNvSpPr/>
            <p:nvPr/>
          </p:nvSpPr>
          <p:spPr>
            <a:xfrm>
              <a:off x="7464152"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形 17">
            <a:extLst>
              <a:ext uri="{FF2B5EF4-FFF2-40B4-BE49-F238E27FC236}">
                <a16:creationId xmlns:a16="http://schemas.microsoft.com/office/drawing/2014/main" id="{FF84410D-824F-B2AF-E191-49B1F61BAAA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513" y="76385"/>
            <a:ext cx="1466009" cy="501608"/>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A2MGQ2YzdmNTU2MGM0ODg2OGJiZjFkMDk1MzQxMGEifQ=="/>
</p:tagLst>
</file>

<file path=ppt/tags/tag2.xml><?xml version="1.0" encoding="utf-8"?>
<p:tagLst xmlns:a="http://schemas.openxmlformats.org/drawingml/2006/main" xmlns:r="http://schemas.openxmlformats.org/officeDocument/2006/relationships" xmlns:p="http://schemas.openxmlformats.org/presentationml/2006/main">
  <p:tag name="ISLIDE.ICON" val="#407252;"/>
</p:tagLst>
</file>

<file path=ppt/tags/tag3.xml><?xml version="1.0" encoding="utf-8"?>
<p:tagLst xmlns:a="http://schemas.openxmlformats.org/drawingml/2006/main" xmlns:r="http://schemas.openxmlformats.org/officeDocument/2006/relationships" xmlns:p="http://schemas.openxmlformats.org/presentationml/2006/main">
  <p:tag name="ISLIDE.ICON" val="#400679;#400677;#400677;"/>
</p:tagLst>
</file>

<file path=ppt/tags/tag4.xml><?xml version="1.0" encoding="utf-8"?>
<p:tagLst xmlns:a="http://schemas.openxmlformats.org/drawingml/2006/main" xmlns:r="http://schemas.openxmlformats.org/officeDocument/2006/relationships" xmlns:p="http://schemas.openxmlformats.org/presentationml/2006/main">
  <p:tag name="ISLIDE.ICON" val="#400679;#400677;#400677;"/>
</p:tagLst>
</file>

<file path=ppt/tags/tag5.xml><?xml version="1.0" encoding="utf-8"?>
<p:tagLst xmlns:a="http://schemas.openxmlformats.org/drawingml/2006/main" xmlns:r="http://schemas.openxmlformats.org/officeDocument/2006/relationships" xmlns:p="http://schemas.openxmlformats.org/presentationml/2006/main">
  <p:tag name="ISLIDE.ICON" val="#400679;#400677;#400677;"/>
</p:tagLst>
</file>

<file path=ppt/tags/tag6.xml><?xml version="1.0" encoding="utf-8"?>
<p:tagLst xmlns:a="http://schemas.openxmlformats.org/drawingml/2006/main" xmlns:r="http://schemas.openxmlformats.org/officeDocument/2006/relationships" xmlns:p="http://schemas.openxmlformats.org/presentationml/2006/main">
  <p:tag name="ISLIDE.ICON" val="#400679;#400677;#400677;"/>
</p:tagLst>
</file>

<file path=ppt/tags/tag7.xml><?xml version="1.0" encoding="utf-8"?>
<p:tagLst xmlns:a="http://schemas.openxmlformats.org/drawingml/2006/main" xmlns:r="http://schemas.openxmlformats.org/officeDocument/2006/relationships" xmlns:p="http://schemas.openxmlformats.org/presentationml/2006/main">
  <p:tag name="ISLIDE.ICON" val="#400679;#400677;#400677;"/>
</p:tagLst>
</file>

<file path=ppt/tags/tag8.xml><?xml version="1.0" encoding="utf-8"?>
<p:tagLst xmlns:a="http://schemas.openxmlformats.org/drawingml/2006/main" xmlns:r="http://schemas.openxmlformats.org/officeDocument/2006/relationships" xmlns:p="http://schemas.openxmlformats.org/presentationml/2006/main">
  <p:tag name="ISLIDE.ICON" val="#400679;#400677;#40067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sii2hdl">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948</TotalTime>
  <Words>4037</Words>
  <Application>Microsoft Office PowerPoint</Application>
  <PresentationFormat>宽屏</PresentationFormat>
  <Paragraphs>326</Paragraphs>
  <Slides>29</Slides>
  <Notes>20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-apple-system</vt:lpstr>
      <vt:lpstr>Helvetica Neue</vt:lpstr>
      <vt:lpstr>Lantinghei SC Extralight</vt:lpstr>
      <vt:lpstr>等线</vt:lpstr>
      <vt:lpstr>思源黑体 CN Heavy</vt:lpstr>
      <vt:lpstr>思源黑体 CN Regular</vt:lpstr>
      <vt:lpstr>Microsoft YaHei</vt:lpstr>
      <vt:lpstr>Arial</vt:lpstr>
      <vt:lpstr>Courier New</vt:lpstr>
      <vt:lpstr>Lato</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木卫林学术</dc:title>
  <dc:subject>木卫林</dc:subject>
  <dc:creator>滕 婷</dc:creator>
  <dc:description>木卫林学术</dc:description>
  <cp:lastModifiedBy>昕宇 严</cp:lastModifiedBy>
  <cp:revision>121</cp:revision>
  <dcterms:created xsi:type="dcterms:W3CDTF">2022-05-21T02:01:00Z</dcterms:created>
  <dcterms:modified xsi:type="dcterms:W3CDTF">2023-05-22T13:08:57Z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41A0BBD9BBEA44F68C62694CEC13992C</vt:lpwstr>
  </property>
  <property fmtid="{D5CDD505-2E9C-101B-9397-08002B2CF9AE}" pid="3" name="KSOProductBuildVer">
    <vt:lpwstr>2052-11.1.0.11744</vt:lpwstr>
  </property>
</Properties>
</file>